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League Spartan" charset="1" panose="00000800000000000000"/>
      <p:regular r:id="rId43"/>
    </p:embeddedFont>
    <p:embeddedFont>
      <p:font typeface="Poppins Bold" charset="1" panose="00000800000000000000"/>
      <p:regular r:id="rId44"/>
    </p:embeddedFont>
    <p:embeddedFont>
      <p:font typeface="Poppins" charset="1" panose="00000500000000000000"/>
      <p:regular r:id="rId45"/>
    </p:embeddedFont>
    <p:embeddedFont>
      <p:font typeface="Poppins Italics" charset="1" panose="00000500000000000000"/>
      <p:regular r:id="rId46"/>
    </p:embeddedFont>
    <p:embeddedFont>
      <p:font typeface="Poppins Bold Italics" charset="1" panose="00000800000000000000"/>
      <p:regular r:id="rId47"/>
    </p:embeddedFont>
    <p:embeddedFont>
      <p:font typeface="Bebas Neue Bold" charset="1" panose="020B0606020202050201"/>
      <p:regular r:id="rId48"/>
    </p:embeddedFont>
    <p:embeddedFont>
      <p:font typeface="Open Sans Bold" charset="1" panose="00000000000000000000"/>
      <p:regular r:id="rId49"/>
    </p:embeddedFont>
    <p:embeddedFont>
      <p:font typeface="Open Sans" charset="1" panose="00000000000000000000"/>
      <p:regular r:id="rId50"/>
    </p:embeddedFont>
    <p:embeddedFont>
      <p:font typeface="Inter" charset="1" panose="020B0502030000000004"/>
      <p:regular r:id="rId51"/>
    </p:embeddedFont>
    <p:embeddedFont>
      <p:font typeface="Dosis Bold" charset="1" panose="02010803020202060003"/>
      <p:regular r:id="rId52"/>
    </p:embeddedFont>
    <p:embeddedFont>
      <p:font typeface="Dosis Semi-Bold" charset="1" panose="02010703020202060003"/>
      <p:regular r:id="rId53"/>
    </p:embeddedFont>
    <p:embeddedFont>
      <p:font typeface="Dosis" charset="1" panose="02010503020202060003"/>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20.png" Type="http://schemas.openxmlformats.org/officeDocument/2006/relationships/image"/><Relationship Id="rId20" Target="../media/image38.png" Type="http://schemas.openxmlformats.org/officeDocument/2006/relationships/image"/><Relationship Id="rId21" Target="../media/image39.sv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20.png" Type="http://schemas.openxmlformats.org/officeDocument/2006/relationships/image"/><Relationship Id="rId20" Target="../media/image38.png" Type="http://schemas.openxmlformats.org/officeDocument/2006/relationships/image"/><Relationship Id="rId21" Target="../media/image39.sv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 Id="rId4"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 Id="rId3"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801313">
            <a:off x="7944412" y="2305957"/>
            <a:ext cx="1603602" cy="9552208"/>
            <a:chOff x="0" y="0"/>
            <a:chExt cx="422348" cy="2515808"/>
          </a:xfrm>
        </p:grpSpPr>
        <p:sp>
          <p:nvSpPr>
            <p:cNvPr name="Freeform 4" id="4"/>
            <p:cNvSpPr/>
            <p:nvPr/>
          </p:nvSpPr>
          <p:spPr>
            <a:xfrm flipH="false" flipV="false" rot="0">
              <a:off x="0" y="0"/>
              <a:ext cx="422348" cy="2515808"/>
            </a:xfrm>
            <a:custGeom>
              <a:avLst/>
              <a:gdLst/>
              <a:ahLst/>
              <a:cxnLst/>
              <a:rect r="r" b="b" t="t" l="l"/>
              <a:pathLst>
                <a:path h="2515808" w="422348">
                  <a:moveTo>
                    <a:pt x="0" y="0"/>
                  </a:moveTo>
                  <a:lnTo>
                    <a:pt x="422348" y="0"/>
                  </a:lnTo>
                  <a:lnTo>
                    <a:pt x="422348" y="2515808"/>
                  </a:lnTo>
                  <a:lnTo>
                    <a:pt x="0" y="2515808"/>
                  </a:lnTo>
                  <a:close/>
                </a:path>
              </a:pathLst>
            </a:custGeom>
            <a:solidFill>
              <a:srgbClr val="FFBC00"/>
            </a:solidFill>
          </p:spPr>
        </p:sp>
        <p:sp>
          <p:nvSpPr>
            <p:cNvPr name="TextBox 5" id="5"/>
            <p:cNvSpPr txBox="true"/>
            <p:nvPr/>
          </p:nvSpPr>
          <p:spPr>
            <a:xfrm>
              <a:off x="0" y="-57150"/>
              <a:ext cx="422348" cy="2572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801313">
            <a:off x="16945529" y="-2609268"/>
            <a:ext cx="1603602" cy="5817991"/>
            <a:chOff x="0" y="0"/>
            <a:chExt cx="422348" cy="1532310"/>
          </a:xfrm>
        </p:grpSpPr>
        <p:sp>
          <p:nvSpPr>
            <p:cNvPr name="Freeform 7" id="7"/>
            <p:cNvSpPr/>
            <p:nvPr/>
          </p:nvSpPr>
          <p:spPr>
            <a:xfrm flipH="false" flipV="false" rot="0">
              <a:off x="0" y="0"/>
              <a:ext cx="422348" cy="1532310"/>
            </a:xfrm>
            <a:custGeom>
              <a:avLst/>
              <a:gdLst/>
              <a:ahLst/>
              <a:cxnLst/>
              <a:rect r="r" b="b" t="t" l="l"/>
              <a:pathLst>
                <a:path h="1532310" w="422348">
                  <a:moveTo>
                    <a:pt x="0" y="0"/>
                  </a:moveTo>
                  <a:lnTo>
                    <a:pt x="422348" y="0"/>
                  </a:lnTo>
                  <a:lnTo>
                    <a:pt x="422348" y="1532310"/>
                  </a:lnTo>
                  <a:lnTo>
                    <a:pt x="0" y="1532310"/>
                  </a:lnTo>
                  <a:close/>
                </a:path>
              </a:pathLst>
            </a:custGeom>
            <a:solidFill>
              <a:srgbClr val="FFBC00"/>
            </a:solidFill>
          </p:spPr>
        </p:sp>
        <p:sp>
          <p:nvSpPr>
            <p:cNvPr name="TextBox 8" id="8"/>
            <p:cNvSpPr txBox="true"/>
            <p:nvPr/>
          </p:nvSpPr>
          <p:spPr>
            <a:xfrm>
              <a:off x="0" y="-57150"/>
              <a:ext cx="422348" cy="158946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323218">
            <a:off x="-260294" y="-2499941"/>
            <a:ext cx="9329309" cy="13900928"/>
            <a:chOff x="0" y="0"/>
            <a:chExt cx="640025" cy="953655"/>
          </a:xfrm>
        </p:grpSpPr>
        <p:sp>
          <p:nvSpPr>
            <p:cNvPr name="Freeform 10" id="10"/>
            <p:cNvSpPr/>
            <p:nvPr/>
          </p:nvSpPr>
          <p:spPr>
            <a:xfrm flipH="false" flipV="false" rot="0">
              <a:off x="0" y="0"/>
              <a:ext cx="640025" cy="953655"/>
            </a:xfrm>
            <a:custGeom>
              <a:avLst/>
              <a:gdLst/>
              <a:ahLst/>
              <a:cxnLst/>
              <a:rect r="r" b="b" t="t" l="l"/>
              <a:pathLst>
                <a:path h="953655" w="640025">
                  <a:moveTo>
                    <a:pt x="203200" y="0"/>
                  </a:moveTo>
                  <a:lnTo>
                    <a:pt x="640025" y="0"/>
                  </a:lnTo>
                  <a:lnTo>
                    <a:pt x="436825" y="953655"/>
                  </a:lnTo>
                  <a:lnTo>
                    <a:pt x="0" y="953655"/>
                  </a:lnTo>
                  <a:lnTo>
                    <a:pt x="203200" y="0"/>
                  </a:lnTo>
                  <a:close/>
                </a:path>
              </a:pathLst>
            </a:custGeom>
            <a:solidFill>
              <a:srgbClr val="003D60"/>
            </a:solidFill>
          </p:spPr>
        </p:sp>
        <p:sp>
          <p:nvSpPr>
            <p:cNvPr name="TextBox 11" id="11"/>
            <p:cNvSpPr txBox="true"/>
            <p:nvPr/>
          </p:nvSpPr>
          <p:spPr>
            <a:xfrm>
              <a:off x="101600" y="-57150"/>
              <a:ext cx="436825" cy="101080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7234808">
            <a:off x="-545671" y="4853273"/>
            <a:ext cx="16230600" cy="770953"/>
          </a:xfrm>
          <a:custGeom>
            <a:avLst/>
            <a:gdLst/>
            <a:ahLst/>
            <a:cxnLst/>
            <a:rect r="r" b="b" t="t" l="l"/>
            <a:pathLst>
              <a:path h="770953" w="16230600">
                <a:moveTo>
                  <a:pt x="0" y="0"/>
                </a:moveTo>
                <a:lnTo>
                  <a:pt x="16230600" y="0"/>
                </a:lnTo>
                <a:lnTo>
                  <a:pt x="16230600" y="770954"/>
                </a:lnTo>
                <a:lnTo>
                  <a:pt x="0" y="770954"/>
                </a:lnTo>
                <a:lnTo>
                  <a:pt x="0" y="0"/>
                </a:lnTo>
                <a:close/>
              </a:path>
            </a:pathLst>
          </a:custGeom>
          <a:blipFill>
            <a:blip r:embed="rId3">
              <a:alphaModFix amt="52000"/>
            </a:blip>
            <a:stretch>
              <a:fillRect l="0" t="0" r="0" b="0"/>
            </a:stretch>
          </a:blipFill>
        </p:spPr>
      </p:sp>
      <p:grpSp>
        <p:nvGrpSpPr>
          <p:cNvPr name="Group 13" id="13"/>
          <p:cNvGrpSpPr/>
          <p:nvPr/>
        </p:nvGrpSpPr>
        <p:grpSpPr>
          <a:xfrm rot="0">
            <a:off x="0" y="-110826"/>
            <a:ext cx="10341615" cy="10508652"/>
            <a:chOff x="0" y="0"/>
            <a:chExt cx="5765800" cy="5858929"/>
          </a:xfrm>
        </p:grpSpPr>
        <p:sp>
          <p:nvSpPr>
            <p:cNvPr name="Freeform 14" id="14"/>
            <p:cNvSpPr/>
            <p:nvPr/>
          </p:nvSpPr>
          <p:spPr>
            <a:xfrm flipH="true" flipV="false" rot="0">
              <a:off x="0" y="0"/>
              <a:ext cx="5765800" cy="5858891"/>
            </a:xfrm>
            <a:custGeom>
              <a:avLst/>
              <a:gdLst/>
              <a:ahLst/>
              <a:cxnLst/>
              <a:rect r="r" b="b" t="t" l="l"/>
              <a:pathLst>
                <a:path h="5858891" w="5765800">
                  <a:moveTo>
                    <a:pt x="5765800" y="0"/>
                  </a:moveTo>
                  <a:lnTo>
                    <a:pt x="5765800" y="5858891"/>
                  </a:lnTo>
                  <a:lnTo>
                    <a:pt x="0" y="5858891"/>
                  </a:lnTo>
                  <a:lnTo>
                    <a:pt x="3530600" y="0"/>
                  </a:lnTo>
                  <a:close/>
                </a:path>
              </a:pathLst>
            </a:custGeom>
            <a:blipFill>
              <a:blip r:embed="rId4"/>
              <a:stretch>
                <a:fillRect l="0" t="-9322" r="0" b="-38562"/>
              </a:stretch>
            </a:blipFill>
          </p:spPr>
        </p:sp>
      </p:grpSp>
      <p:grpSp>
        <p:nvGrpSpPr>
          <p:cNvPr name="Group 15" id="15"/>
          <p:cNvGrpSpPr/>
          <p:nvPr/>
        </p:nvGrpSpPr>
        <p:grpSpPr>
          <a:xfrm rot="-1801313">
            <a:off x="-1212776" y="4436810"/>
            <a:ext cx="2060748" cy="7889373"/>
            <a:chOff x="0" y="0"/>
            <a:chExt cx="542748" cy="2077860"/>
          </a:xfrm>
        </p:grpSpPr>
        <p:sp>
          <p:nvSpPr>
            <p:cNvPr name="Freeform 16" id="16"/>
            <p:cNvSpPr/>
            <p:nvPr/>
          </p:nvSpPr>
          <p:spPr>
            <a:xfrm flipH="false" flipV="false" rot="0">
              <a:off x="0" y="0"/>
              <a:ext cx="542748" cy="2077860"/>
            </a:xfrm>
            <a:custGeom>
              <a:avLst/>
              <a:gdLst/>
              <a:ahLst/>
              <a:cxnLst/>
              <a:rect r="r" b="b" t="t" l="l"/>
              <a:pathLst>
                <a:path h="2077860" w="542748">
                  <a:moveTo>
                    <a:pt x="0" y="0"/>
                  </a:moveTo>
                  <a:lnTo>
                    <a:pt x="542748" y="0"/>
                  </a:lnTo>
                  <a:lnTo>
                    <a:pt x="542748" y="2077860"/>
                  </a:lnTo>
                  <a:lnTo>
                    <a:pt x="0" y="2077860"/>
                  </a:lnTo>
                  <a:close/>
                </a:path>
              </a:pathLst>
            </a:custGeom>
            <a:solidFill>
              <a:srgbClr val="003D60"/>
            </a:solidFill>
          </p:spPr>
        </p:sp>
        <p:sp>
          <p:nvSpPr>
            <p:cNvPr name="TextBox 17" id="17"/>
            <p:cNvSpPr txBox="true"/>
            <p:nvPr/>
          </p:nvSpPr>
          <p:spPr>
            <a:xfrm>
              <a:off x="0" y="-57150"/>
              <a:ext cx="542748" cy="213501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3131416">
            <a:off x="-4080653" y="2120145"/>
            <a:ext cx="12285790" cy="583575"/>
          </a:xfrm>
          <a:custGeom>
            <a:avLst/>
            <a:gdLst/>
            <a:ahLst/>
            <a:cxnLst/>
            <a:rect r="r" b="b" t="t" l="l"/>
            <a:pathLst>
              <a:path h="583575" w="12285790">
                <a:moveTo>
                  <a:pt x="0" y="0"/>
                </a:moveTo>
                <a:lnTo>
                  <a:pt x="12285790" y="0"/>
                </a:lnTo>
                <a:lnTo>
                  <a:pt x="12285790" y="583575"/>
                </a:lnTo>
                <a:lnTo>
                  <a:pt x="0" y="583575"/>
                </a:lnTo>
                <a:lnTo>
                  <a:pt x="0" y="0"/>
                </a:lnTo>
                <a:close/>
              </a:path>
            </a:pathLst>
          </a:custGeom>
          <a:blipFill>
            <a:blip r:embed="rId3">
              <a:alphaModFix amt="65000"/>
            </a:blip>
            <a:stretch>
              <a:fillRect l="0" t="0" r="0" b="0"/>
            </a:stretch>
          </a:blipFill>
        </p:spPr>
      </p:sp>
      <p:grpSp>
        <p:nvGrpSpPr>
          <p:cNvPr name="Group 19" id="19"/>
          <p:cNvGrpSpPr/>
          <p:nvPr/>
        </p:nvGrpSpPr>
        <p:grpSpPr>
          <a:xfrm rot="2252587">
            <a:off x="-1105257" y="-2239445"/>
            <a:ext cx="3086100" cy="7845843"/>
            <a:chOff x="0" y="0"/>
            <a:chExt cx="812800" cy="2066395"/>
          </a:xfrm>
        </p:grpSpPr>
        <p:sp>
          <p:nvSpPr>
            <p:cNvPr name="Freeform 20" id="20"/>
            <p:cNvSpPr/>
            <p:nvPr/>
          </p:nvSpPr>
          <p:spPr>
            <a:xfrm flipH="false" flipV="false" rot="0">
              <a:off x="0" y="0"/>
              <a:ext cx="812800" cy="2066395"/>
            </a:xfrm>
            <a:custGeom>
              <a:avLst/>
              <a:gdLst/>
              <a:ahLst/>
              <a:cxnLst/>
              <a:rect r="r" b="b" t="t" l="l"/>
              <a:pathLst>
                <a:path h="2066395" w="812800">
                  <a:moveTo>
                    <a:pt x="0" y="0"/>
                  </a:moveTo>
                  <a:lnTo>
                    <a:pt x="812800" y="0"/>
                  </a:lnTo>
                  <a:lnTo>
                    <a:pt x="812800" y="2066395"/>
                  </a:lnTo>
                  <a:lnTo>
                    <a:pt x="0" y="2066395"/>
                  </a:lnTo>
                  <a:close/>
                </a:path>
              </a:pathLst>
            </a:custGeom>
            <a:solidFill>
              <a:srgbClr val="FFBC00"/>
            </a:solidFill>
          </p:spPr>
        </p:sp>
        <p:sp>
          <p:nvSpPr>
            <p:cNvPr name="TextBox 21" id="21"/>
            <p:cNvSpPr txBox="true"/>
            <p:nvPr/>
          </p:nvSpPr>
          <p:spPr>
            <a:xfrm>
              <a:off x="0" y="-57150"/>
              <a:ext cx="812800" cy="212354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9489448" y="3945586"/>
            <a:ext cx="8401602" cy="1708151"/>
          </a:xfrm>
          <a:prstGeom prst="rect">
            <a:avLst/>
          </a:prstGeom>
        </p:spPr>
        <p:txBody>
          <a:bodyPr anchor="t" rtlCol="false" tIns="0" lIns="0" bIns="0" rIns="0">
            <a:spAutoFit/>
          </a:bodyPr>
          <a:lstStyle/>
          <a:p>
            <a:pPr algn="r">
              <a:lnSpc>
                <a:spcPts val="13999"/>
              </a:lnSpc>
            </a:pPr>
            <a:r>
              <a:rPr lang="en-US" sz="9999">
                <a:solidFill>
                  <a:srgbClr val="000000"/>
                </a:solidFill>
                <a:latin typeface="League Spartan"/>
                <a:ea typeface="League Spartan"/>
                <a:cs typeface="League Spartan"/>
                <a:sym typeface="League Spartan"/>
              </a:rPr>
              <a:t>LÓGICA DE</a:t>
            </a:r>
          </a:p>
        </p:txBody>
      </p:sp>
      <p:sp>
        <p:nvSpPr>
          <p:cNvPr name="TextBox 23" id="23"/>
          <p:cNvSpPr txBox="true"/>
          <p:nvPr/>
        </p:nvSpPr>
        <p:spPr>
          <a:xfrm rot="0">
            <a:off x="9144000" y="5164173"/>
            <a:ext cx="8747050" cy="1266825"/>
          </a:xfrm>
          <a:prstGeom prst="rect">
            <a:avLst/>
          </a:prstGeom>
        </p:spPr>
        <p:txBody>
          <a:bodyPr anchor="t" rtlCol="false" tIns="0" lIns="0" bIns="0" rIns="0">
            <a:spAutoFit/>
          </a:bodyPr>
          <a:lstStyle/>
          <a:p>
            <a:pPr algn="r">
              <a:lnSpc>
                <a:spcPts val="10499"/>
              </a:lnSpc>
            </a:pPr>
            <a:r>
              <a:rPr lang="en-US" sz="7499">
                <a:solidFill>
                  <a:srgbClr val="003D60"/>
                </a:solidFill>
                <a:latin typeface="League Spartan"/>
                <a:ea typeface="League Spartan"/>
                <a:cs typeface="League Spartan"/>
                <a:sym typeface="League Spartan"/>
              </a:rPr>
              <a:t>PROGRAMACIÓN</a:t>
            </a:r>
          </a:p>
        </p:txBody>
      </p:sp>
      <p:sp>
        <p:nvSpPr>
          <p:cNvPr name="TextBox 24" id="24"/>
          <p:cNvSpPr txBox="true"/>
          <p:nvPr/>
        </p:nvSpPr>
        <p:spPr>
          <a:xfrm rot="0">
            <a:off x="13150965" y="5954748"/>
            <a:ext cx="4740085" cy="819150"/>
          </a:xfrm>
          <a:prstGeom prst="rect">
            <a:avLst/>
          </a:prstGeom>
        </p:spPr>
        <p:txBody>
          <a:bodyPr anchor="t" rtlCol="false" tIns="0" lIns="0" bIns="0" rIns="0">
            <a:spAutoFit/>
          </a:bodyPr>
          <a:lstStyle/>
          <a:p>
            <a:pPr algn="r">
              <a:lnSpc>
                <a:spcPts val="6300"/>
              </a:lnSpc>
            </a:pPr>
            <a:r>
              <a:rPr lang="en-US" sz="4500">
                <a:solidFill>
                  <a:srgbClr val="000000"/>
                </a:solidFill>
                <a:latin typeface="Poppins Bold"/>
                <a:ea typeface="Poppins Bold"/>
                <a:cs typeface="Poppins Bold"/>
                <a:sym typeface="Poppins Bold"/>
              </a:rPr>
              <a:t> Por </a:t>
            </a:r>
            <a:r>
              <a:rPr lang="en-US" sz="4500">
                <a:solidFill>
                  <a:srgbClr val="003D60"/>
                </a:solidFill>
                <a:latin typeface="Poppins Bold"/>
                <a:ea typeface="Poppins Bold"/>
                <a:cs typeface="Poppins Bold"/>
                <a:sym typeface="Poppins Bold"/>
              </a:rPr>
              <a:t>Sergie Code</a:t>
            </a:r>
          </a:p>
        </p:txBody>
      </p:sp>
      <p:sp>
        <p:nvSpPr>
          <p:cNvPr name="TextBox 25" id="25"/>
          <p:cNvSpPr txBox="true"/>
          <p:nvPr/>
        </p:nvSpPr>
        <p:spPr>
          <a:xfrm rot="0">
            <a:off x="12531780" y="3617877"/>
            <a:ext cx="2989227" cy="518209"/>
          </a:xfrm>
          <a:prstGeom prst="rect">
            <a:avLst/>
          </a:prstGeom>
        </p:spPr>
        <p:txBody>
          <a:bodyPr anchor="t" rtlCol="false" tIns="0" lIns="0" bIns="0" rIns="0">
            <a:spAutoFit/>
          </a:bodyPr>
          <a:lstStyle/>
          <a:p>
            <a:pPr algn="r">
              <a:lnSpc>
                <a:spcPts val="3972"/>
              </a:lnSpc>
            </a:pPr>
            <a:r>
              <a:rPr lang="en-US" sz="2837">
                <a:solidFill>
                  <a:srgbClr val="000000"/>
                </a:solidFill>
                <a:latin typeface="Poppins Bold"/>
                <a:ea typeface="Poppins Bold"/>
                <a:cs typeface="Poppins Bold"/>
                <a:sym typeface="Poppins Bold"/>
              </a:rPr>
              <a:t>Curso completo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107" y="-2653476"/>
            <a:ext cx="2795016" cy="4991100"/>
          </a:xfrm>
          <a:custGeom>
            <a:avLst/>
            <a:gdLst/>
            <a:ahLst/>
            <a:cxnLst/>
            <a:rect r="r" b="b" t="t" l="l"/>
            <a:pathLst>
              <a:path h="4991100" w="2795016">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553091" y="-2653476"/>
            <a:ext cx="2795016" cy="4991100"/>
          </a:xfrm>
          <a:custGeom>
            <a:avLst/>
            <a:gdLst/>
            <a:ahLst/>
            <a:cxnLst/>
            <a:rect r="r" b="b" t="t" l="l"/>
            <a:pathLst>
              <a:path h="4991100" w="2795016">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476463" y="3084445"/>
            <a:ext cx="1907639" cy="1657262"/>
          </a:xfrm>
          <a:custGeom>
            <a:avLst/>
            <a:gdLst/>
            <a:ahLst/>
            <a:cxnLst/>
            <a:rect r="r" b="b" t="t" l="l"/>
            <a:pathLst>
              <a:path h="1657262" w="1907639">
                <a:moveTo>
                  <a:pt x="0" y="0"/>
                </a:moveTo>
                <a:lnTo>
                  <a:pt x="1907640" y="0"/>
                </a:lnTo>
                <a:lnTo>
                  <a:pt x="1907640" y="1657262"/>
                </a:lnTo>
                <a:lnTo>
                  <a:pt x="0" y="16572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903897" y="3084445"/>
            <a:ext cx="1907639" cy="1657262"/>
          </a:xfrm>
          <a:custGeom>
            <a:avLst/>
            <a:gdLst/>
            <a:ahLst/>
            <a:cxnLst/>
            <a:rect r="r" b="b" t="t" l="l"/>
            <a:pathLst>
              <a:path h="1657262" w="1907639">
                <a:moveTo>
                  <a:pt x="0" y="0"/>
                </a:moveTo>
                <a:lnTo>
                  <a:pt x="1907640" y="0"/>
                </a:lnTo>
                <a:lnTo>
                  <a:pt x="1907640" y="1657262"/>
                </a:lnTo>
                <a:lnTo>
                  <a:pt x="0" y="16572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476463" y="5312532"/>
            <a:ext cx="1907639" cy="1657262"/>
          </a:xfrm>
          <a:custGeom>
            <a:avLst/>
            <a:gdLst/>
            <a:ahLst/>
            <a:cxnLst/>
            <a:rect r="r" b="b" t="t" l="l"/>
            <a:pathLst>
              <a:path h="1657262" w="1907639">
                <a:moveTo>
                  <a:pt x="0" y="0"/>
                </a:moveTo>
                <a:lnTo>
                  <a:pt x="1907640" y="0"/>
                </a:lnTo>
                <a:lnTo>
                  <a:pt x="1907640" y="1657261"/>
                </a:lnTo>
                <a:lnTo>
                  <a:pt x="0" y="16572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903897" y="5312532"/>
            <a:ext cx="1907639" cy="1657262"/>
          </a:xfrm>
          <a:custGeom>
            <a:avLst/>
            <a:gdLst/>
            <a:ahLst/>
            <a:cxnLst/>
            <a:rect r="r" b="b" t="t" l="l"/>
            <a:pathLst>
              <a:path h="1657262" w="1907639">
                <a:moveTo>
                  <a:pt x="0" y="0"/>
                </a:moveTo>
                <a:lnTo>
                  <a:pt x="1907640" y="0"/>
                </a:lnTo>
                <a:lnTo>
                  <a:pt x="1907640" y="1657261"/>
                </a:lnTo>
                <a:lnTo>
                  <a:pt x="0" y="1657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476463" y="7542547"/>
            <a:ext cx="1907639" cy="1657262"/>
          </a:xfrm>
          <a:custGeom>
            <a:avLst/>
            <a:gdLst/>
            <a:ahLst/>
            <a:cxnLst/>
            <a:rect r="r" b="b" t="t" l="l"/>
            <a:pathLst>
              <a:path h="1657262" w="1907639">
                <a:moveTo>
                  <a:pt x="0" y="0"/>
                </a:moveTo>
                <a:lnTo>
                  <a:pt x="1907640" y="0"/>
                </a:lnTo>
                <a:lnTo>
                  <a:pt x="1907640" y="1657262"/>
                </a:lnTo>
                <a:lnTo>
                  <a:pt x="0" y="16572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903897" y="7542547"/>
            <a:ext cx="1907639" cy="1657262"/>
          </a:xfrm>
          <a:custGeom>
            <a:avLst/>
            <a:gdLst/>
            <a:ahLst/>
            <a:cxnLst/>
            <a:rect r="r" b="b" t="t" l="l"/>
            <a:pathLst>
              <a:path h="1657262" w="1907639">
                <a:moveTo>
                  <a:pt x="0" y="0"/>
                </a:moveTo>
                <a:lnTo>
                  <a:pt x="1907640" y="0"/>
                </a:lnTo>
                <a:lnTo>
                  <a:pt x="1907640" y="1657262"/>
                </a:lnTo>
                <a:lnTo>
                  <a:pt x="0" y="16572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612496" y="3202624"/>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039931" y="3202624"/>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612496" y="5430710"/>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039931" y="5430710"/>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612496" y="7660726"/>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039931" y="7660726"/>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9982775" y="3507522"/>
            <a:ext cx="895016" cy="811109"/>
          </a:xfrm>
          <a:custGeom>
            <a:avLst/>
            <a:gdLst/>
            <a:ahLst/>
            <a:cxnLst/>
            <a:rect r="r" b="b" t="t" l="l"/>
            <a:pathLst>
              <a:path h="811109" w="895016">
                <a:moveTo>
                  <a:pt x="0" y="0"/>
                </a:moveTo>
                <a:lnTo>
                  <a:pt x="895016" y="0"/>
                </a:lnTo>
                <a:lnTo>
                  <a:pt x="895016" y="811108"/>
                </a:lnTo>
                <a:lnTo>
                  <a:pt x="0" y="8111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7456118" y="5768562"/>
            <a:ext cx="803649" cy="745202"/>
          </a:xfrm>
          <a:custGeom>
            <a:avLst/>
            <a:gdLst/>
            <a:ahLst/>
            <a:cxnLst/>
            <a:rect r="r" b="b" t="t" l="l"/>
            <a:pathLst>
              <a:path h="745202" w="803649">
                <a:moveTo>
                  <a:pt x="0" y="0"/>
                </a:moveTo>
                <a:lnTo>
                  <a:pt x="803649" y="0"/>
                </a:lnTo>
                <a:lnTo>
                  <a:pt x="803649" y="745201"/>
                </a:lnTo>
                <a:lnTo>
                  <a:pt x="0" y="7452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0045429" y="5675796"/>
            <a:ext cx="876052" cy="930733"/>
          </a:xfrm>
          <a:custGeom>
            <a:avLst/>
            <a:gdLst/>
            <a:ahLst/>
            <a:cxnLst/>
            <a:rect r="r" b="b" t="t" l="l"/>
            <a:pathLst>
              <a:path h="930733" w="876052">
                <a:moveTo>
                  <a:pt x="0" y="0"/>
                </a:moveTo>
                <a:lnTo>
                  <a:pt x="876053" y="0"/>
                </a:lnTo>
                <a:lnTo>
                  <a:pt x="876053" y="930733"/>
                </a:lnTo>
                <a:lnTo>
                  <a:pt x="0" y="9307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7420490" y="7933725"/>
            <a:ext cx="874905" cy="874905"/>
          </a:xfrm>
          <a:custGeom>
            <a:avLst/>
            <a:gdLst/>
            <a:ahLst/>
            <a:cxnLst/>
            <a:rect r="r" b="b" t="t" l="l"/>
            <a:pathLst>
              <a:path h="874905" w="874905">
                <a:moveTo>
                  <a:pt x="0" y="0"/>
                </a:moveTo>
                <a:lnTo>
                  <a:pt x="874905" y="0"/>
                </a:lnTo>
                <a:lnTo>
                  <a:pt x="874905" y="874906"/>
                </a:lnTo>
                <a:lnTo>
                  <a:pt x="0" y="87490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10020298" y="7860728"/>
            <a:ext cx="819969" cy="976154"/>
          </a:xfrm>
          <a:custGeom>
            <a:avLst/>
            <a:gdLst/>
            <a:ahLst/>
            <a:cxnLst/>
            <a:rect r="r" b="b" t="t" l="l"/>
            <a:pathLst>
              <a:path h="976154" w="819969">
                <a:moveTo>
                  <a:pt x="0" y="0"/>
                </a:moveTo>
                <a:lnTo>
                  <a:pt x="819969" y="0"/>
                </a:lnTo>
                <a:lnTo>
                  <a:pt x="819969" y="976154"/>
                </a:lnTo>
                <a:lnTo>
                  <a:pt x="0" y="97615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1" id="21"/>
          <p:cNvGrpSpPr/>
          <p:nvPr/>
        </p:nvGrpSpPr>
        <p:grpSpPr>
          <a:xfrm rot="0">
            <a:off x="-1522364" y="9979204"/>
            <a:ext cx="21354623" cy="2652117"/>
            <a:chOff x="0" y="0"/>
            <a:chExt cx="5624263" cy="698500"/>
          </a:xfrm>
        </p:grpSpPr>
        <p:sp>
          <p:nvSpPr>
            <p:cNvPr name="Freeform 22" id="22"/>
            <p:cNvSpPr/>
            <p:nvPr/>
          </p:nvSpPr>
          <p:spPr>
            <a:xfrm flipH="false" flipV="false" rot="0">
              <a:off x="0" y="0"/>
              <a:ext cx="5624263" cy="698500"/>
            </a:xfrm>
            <a:custGeom>
              <a:avLst/>
              <a:gdLst/>
              <a:ahLst/>
              <a:cxnLst/>
              <a:rect r="r" b="b" t="t" l="l"/>
              <a:pathLst>
                <a:path h="698500" w="5624263">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name="TextBox 23" id="23"/>
            <p:cNvSpPr txBox="true"/>
            <p:nvPr/>
          </p:nvSpPr>
          <p:spPr>
            <a:xfrm>
              <a:off x="114300" y="-57150"/>
              <a:ext cx="5395663" cy="75565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681160" y="9979204"/>
            <a:ext cx="11022791" cy="2652117"/>
            <a:chOff x="0" y="0"/>
            <a:chExt cx="2903122" cy="698500"/>
          </a:xfrm>
        </p:grpSpPr>
        <p:sp>
          <p:nvSpPr>
            <p:cNvPr name="Freeform 25" id="25"/>
            <p:cNvSpPr/>
            <p:nvPr/>
          </p:nvSpPr>
          <p:spPr>
            <a:xfrm flipH="false" flipV="false" rot="0">
              <a:off x="0" y="0"/>
              <a:ext cx="2903122" cy="698500"/>
            </a:xfrm>
            <a:custGeom>
              <a:avLst/>
              <a:gdLst/>
              <a:ahLst/>
              <a:cxnLst/>
              <a:rect r="r" b="b" t="t" l="l"/>
              <a:pathLst>
                <a:path h="698500" w="2903122">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name="TextBox 26" id="26"/>
            <p:cNvSpPr txBox="true"/>
            <p:nvPr/>
          </p:nvSpPr>
          <p:spPr>
            <a:xfrm>
              <a:off x="114300" y="-57150"/>
              <a:ext cx="2674522" cy="75565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363919" y="9979204"/>
            <a:ext cx="8400463" cy="2652117"/>
            <a:chOff x="0" y="0"/>
            <a:chExt cx="2212468" cy="698500"/>
          </a:xfrm>
        </p:grpSpPr>
        <p:sp>
          <p:nvSpPr>
            <p:cNvPr name="Freeform 28" id="28"/>
            <p:cNvSpPr/>
            <p:nvPr/>
          </p:nvSpPr>
          <p:spPr>
            <a:xfrm flipH="false" flipV="false" rot="0">
              <a:off x="0" y="0"/>
              <a:ext cx="2212468" cy="698500"/>
            </a:xfrm>
            <a:custGeom>
              <a:avLst/>
              <a:gdLst/>
              <a:ahLst/>
              <a:cxnLst/>
              <a:rect r="r" b="b" t="t" l="l"/>
              <a:pathLst>
                <a:path h="698500" w="2212468">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name="TextBox 29" id="29"/>
            <p:cNvSpPr txBox="true"/>
            <p:nvPr/>
          </p:nvSpPr>
          <p:spPr>
            <a:xfrm>
              <a:off x="114300" y="-57150"/>
              <a:ext cx="1983868" cy="75565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7399673" y="3440024"/>
            <a:ext cx="916539" cy="946105"/>
          </a:xfrm>
          <a:custGeom>
            <a:avLst/>
            <a:gdLst/>
            <a:ahLst/>
            <a:cxnLst/>
            <a:rect r="r" b="b" t="t" l="l"/>
            <a:pathLst>
              <a:path h="946105" w="916539">
                <a:moveTo>
                  <a:pt x="0" y="0"/>
                </a:moveTo>
                <a:lnTo>
                  <a:pt x="916539" y="0"/>
                </a:lnTo>
                <a:lnTo>
                  <a:pt x="916539" y="946104"/>
                </a:lnTo>
                <a:lnTo>
                  <a:pt x="0" y="94610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31" id="31"/>
          <p:cNvSpPr txBox="true"/>
          <p:nvPr/>
        </p:nvSpPr>
        <p:spPr>
          <a:xfrm rot="0">
            <a:off x="5179332" y="1455670"/>
            <a:ext cx="7951230" cy="704850"/>
          </a:xfrm>
          <a:prstGeom prst="rect">
            <a:avLst/>
          </a:prstGeom>
        </p:spPr>
        <p:txBody>
          <a:bodyPr anchor="t" rtlCol="false" tIns="0" lIns="0" bIns="0" rIns="0">
            <a:spAutoFit/>
          </a:bodyPr>
          <a:lstStyle/>
          <a:p>
            <a:pPr algn="ctr">
              <a:lnSpc>
                <a:spcPts val="5174"/>
              </a:lnSpc>
            </a:pPr>
            <a:r>
              <a:rPr lang="en-US" sz="4500" spc="-135">
                <a:solidFill>
                  <a:srgbClr val="000000"/>
                </a:solidFill>
                <a:latin typeface="Poppins Bold"/>
                <a:ea typeface="Poppins Bold"/>
                <a:cs typeface="Poppins Bold"/>
                <a:sym typeface="Poppins Bold"/>
              </a:rPr>
              <a:t>Analisis de un problema</a:t>
            </a:r>
          </a:p>
        </p:txBody>
      </p:sp>
      <p:sp>
        <p:nvSpPr>
          <p:cNvPr name="TextBox 32" id="32"/>
          <p:cNvSpPr txBox="true"/>
          <p:nvPr/>
        </p:nvSpPr>
        <p:spPr>
          <a:xfrm rot="0">
            <a:off x="11647960" y="3074920"/>
            <a:ext cx="4690545" cy="457200"/>
          </a:xfrm>
          <a:prstGeom prst="rect">
            <a:avLst/>
          </a:prstGeom>
        </p:spPr>
        <p:txBody>
          <a:bodyPr anchor="t" rtlCol="false" tIns="0" lIns="0" bIns="0" rIns="0">
            <a:spAutoFit/>
          </a:bodyPr>
          <a:lstStyle/>
          <a:p>
            <a:pPr algn="l">
              <a:lnSpc>
                <a:spcPts val="3449"/>
              </a:lnSpc>
            </a:pPr>
            <a:r>
              <a:rPr lang="en-US" sz="2999">
                <a:solidFill>
                  <a:srgbClr val="000000"/>
                </a:solidFill>
                <a:latin typeface="Poppins Bold"/>
                <a:ea typeface="Poppins Bold"/>
                <a:cs typeface="Poppins Bold"/>
                <a:sym typeface="Poppins Bold"/>
              </a:rPr>
              <a:t>Causas subyacentes</a:t>
            </a:r>
          </a:p>
        </p:txBody>
      </p:sp>
      <p:sp>
        <p:nvSpPr>
          <p:cNvPr name="TextBox 33" id="33"/>
          <p:cNvSpPr txBox="true"/>
          <p:nvPr/>
        </p:nvSpPr>
        <p:spPr>
          <a:xfrm rot="0">
            <a:off x="1946653" y="3074920"/>
            <a:ext cx="4690545" cy="457200"/>
          </a:xfrm>
          <a:prstGeom prst="rect">
            <a:avLst/>
          </a:prstGeom>
        </p:spPr>
        <p:txBody>
          <a:bodyPr anchor="t" rtlCol="false" tIns="0" lIns="0" bIns="0" rIns="0">
            <a:spAutoFit/>
          </a:bodyPr>
          <a:lstStyle/>
          <a:p>
            <a:pPr algn="r">
              <a:lnSpc>
                <a:spcPts val="3449"/>
              </a:lnSpc>
            </a:pPr>
            <a:r>
              <a:rPr lang="en-US" sz="2999">
                <a:solidFill>
                  <a:srgbClr val="000000"/>
                </a:solidFill>
                <a:latin typeface="Poppins Bold"/>
                <a:ea typeface="Poppins Bold"/>
                <a:cs typeface="Poppins Bold"/>
                <a:sym typeface="Poppins Bold"/>
              </a:rPr>
              <a:t>Identificar el problema</a:t>
            </a:r>
          </a:p>
        </p:txBody>
      </p:sp>
      <p:sp>
        <p:nvSpPr>
          <p:cNvPr name="TextBox 34" id="34"/>
          <p:cNvSpPr txBox="true"/>
          <p:nvPr/>
        </p:nvSpPr>
        <p:spPr>
          <a:xfrm rot="0">
            <a:off x="11647960" y="5296130"/>
            <a:ext cx="4690545" cy="457200"/>
          </a:xfrm>
          <a:prstGeom prst="rect">
            <a:avLst/>
          </a:prstGeom>
        </p:spPr>
        <p:txBody>
          <a:bodyPr anchor="t" rtlCol="false" tIns="0" lIns="0" bIns="0" rIns="0">
            <a:spAutoFit/>
          </a:bodyPr>
          <a:lstStyle/>
          <a:p>
            <a:pPr algn="l">
              <a:lnSpc>
                <a:spcPts val="3449"/>
              </a:lnSpc>
            </a:pPr>
            <a:r>
              <a:rPr lang="en-US" sz="2999">
                <a:solidFill>
                  <a:srgbClr val="000000"/>
                </a:solidFill>
                <a:latin typeface="Poppins Bold"/>
                <a:ea typeface="Poppins Bold"/>
                <a:cs typeface="Poppins Bold"/>
                <a:sym typeface="Poppins Bold"/>
              </a:rPr>
              <a:t>Soluciones alternativas</a:t>
            </a:r>
          </a:p>
        </p:txBody>
      </p:sp>
      <p:sp>
        <p:nvSpPr>
          <p:cNvPr name="TextBox 35" id="35"/>
          <p:cNvSpPr txBox="true"/>
          <p:nvPr/>
        </p:nvSpPr>
        <p:spPr>
          <a:xfrm rot="0">
            <a:off x="1946653" y="5296130"/>
            <a:ext cx="4690545" cy="457200"/>
          </a:xfrm>
          <a:prstGeom prst="rect">
            <a:avLst/>
          </a:prstGeom>
        </p:spPr>
        <p:txBody>
          <a:bodyPr anchor="t" rtlCol="false" tIns="0" lIns="0" bIns="0" rIns="0">
            <a:spAutoFit/>
          </a:bodyPr>
          <a:lstStyle/>
          <a:p>
            <a:pPr algn="r">
              <a:lnSpc>
                <a:spcPts val="3449"/>
              </a:lnSpc>
            </a:pPr>
            <a:r>
              <a:rPr lang="en-US" sz="2999">
                <a:solidFill>
                  <a:srgbClr val="000000"/>
                </a:solidFill>
                <a:latin typeface="Poppins Bold"/>
                <a:ea typeface="Poppins Bold"/>
                <a:cs typeface="Poppins Bold"/>
                <a:sym typeface="Poppins Bold"/>
              </a:rPr>
              <a:t>Establecer objetivos</a:t>
            </a:r>
          </a:p>
        </p:txBody>
      </p:sp>
      <p:sp>
        <p:nvSpPr>
          <p:cNvPr name="TextBox 36" id="36"/>
          <p:cNvSpPr txBox="true"/>
          <p:nvPr/>
        </p:nvSpPr>
        <p:spPr>
          <a:xfrm rot="0">
            <a:off x="11647960" y="7517339"/>
            <a:ext cx="4690545" cy="457200"/>
          </a:xfrm>
          <a:prstGeom prst="rect">
            <a:avLst/>
          </a:prstGeom>
        </p:spPr>
        <p:txBody>
          <a:bodyPr anchor="t" rtlCol="false" tIns="0" lIns="0" bIns="0" rIns="0">
            <a:spAutoFit/>
          </a:bodyPr>
          <a:lstStyle/>
          <a:p>
            <a:pPr algn="l">
              <a:lnSpc>
                <a:spcPts val="3449"/>
              </a:lnSpc>
            </a:pPr>
            <a:r>
              <a:rPr lang="en-US" sz="2999">
                <a:solidFill>
                  <a:srgbClr val="000000"/>
                </a:solidFill>
                <a:latin typeface="Poppins Bold"/>
                <a:ea typeface="Poppins Bold"/>
                <a:cs typeface="Poppins Bold"/>
                <a:sym typeface="Poppins Bold"/>
              </a:rPr>
              <a:t>Criterios de éxito</a:t>
            </a:r>
          </a:p>
        </p:txBody>
      </p:sp>
      <p:sp>
        <p:nvSpPr>
          <p:cNvPr name="TextBox 37" id="37"/>
          <p:cNvSpPr txBox="true"/>
          <p:nvPr/>
        </p:nvSpPr>
        <p:spPr>
          <a:xfrm rot="0">
            <a:off x="1337401" y="7517339"/>
            <a:ext cx="5299796" cy="457200"/>
          </a:xfrm>
          <a:prstGeom prst="rect">
            <a:avLst/>
          </a:prstGeom>
        </p:spPr>
        <p:txBody>
          <a:bodyPr anchor="t" rtlCol="false" tIns="0" lIns="0" bIns="0" rIns="0">
            <a:spAutoFit/>
          </a:bodyPr>
          <a:lstStyle/>
          <a:p>
            <a:pPr algn="r">
              <a:lnSpc>
                <a:spcPts val="3449"/>
              </a:lnSpc>
            </a:pPr>
            <a:r>
              <a:rPr lang="en-US" sz="2999">
                <a:solidFill>
                  <a:srgbClr val="000000"/>
                </a:solidFill>
                <a:latin typeface="Poppins Bold"/>
                <a:ea typeface="Poppins Bold"/>
                <a:cs typeface="Poppins Bold"/>
                <a:sym typeface="Poppins Bold"/>
              </a:rPr>
              <a:t>Requisitos y restricciones</a:t>
            </a:r>
          </a:p>
        </p:txBody>
      </p:sp>
      <p:sp>
        <p:nvSpPr>
          <p:cNvPr name="TextBox 38" id="38"/>
          <p:cNvSpPr txBox="true"/>
          <p:nvPr/>
        </p:nvSpPr>
        <p:spPr>
          <a:xfrm rot="0">
            <a:off x="11647960" y="3669254"/>
            <a:ext cx="5611340" cy="1354836"/>
          </a:xfrm>
          <a:prstGeom prst="rect">
            <a:avLst/>
          </a:prstGeom>
        </p:spPr>
        <p:txBody>
          <a:bodyPr anchor="t" rtlCol="false" tIns="0" lIns="0" bIns="0" rIns="0">
            <a:spAutoFit/>
          </a:bodyPr>
          <a:lstStyle/>
          <a:p>
            <a:pPr algn="l">
              <a:lnSpc>
                <a:spcPts val="2142"/>
              </a:lnSpc>
            </a:pPr>
            <a:r>
              <a:rPr lang="en-US" sz="1800">
                <a:solidFill>
                  <a:srgbClr val="000000"/>
                </a:solidFill>
                <a:latin typeface="Poppins"/>
                <a:ea typeface="Poppins"/>
                <a:cs typeface="Poppins"/>
                <a:sym typeface="Poppins"/>
              </a:rPr>
              <a:t>En ocasiones, un problema puede ser solo un síntoma de una causa subyacente más profunda. Identificar y abordar esta causa raíz es fundamental para evitar que el problema resurja en el futuro.</a:t>
            </a:r>
          </a:p>
        </p:txBody>
      </p:sp>
      <p:sp>
        <p:nvSpPr>
          <p:cNvPr name="TextBox 39" id="39"/>
          <p:cNvSpPr txBox="true"/>
          <p:nvPr/>
        </p:nvSpPr>
        <p:spPr>
          <a:xfrm rot="0">
            <a:off x="1025857" y="3669254"/>
            <a:ext cx="5611340" cy="1888236"/>
          </a:xfrm>
          <a:prstGeom prst="rect">
            <a:avLst/>
          </a:prstGeom>
        </p:spPr>
        <p:txBody>
          <a:bodyPr anchor="t" rtlCol="false" tIns="0" lIns="0" bIns="0" rIns="0">
            <a:spAutoFit/>
          </a:bodyPr>
          <a:lstStyle/>
          <a:p>
            <a:pPr algn="r">
              <a:lnSpc>
                <a:spcPts val="2142"/>
              </a:lnSpc>
            </a:pPr>
            <a:r>
              <a:rPr lang="en-US" sz="1800">
                <a:solidFill>
                  <a:srgbClr val="000000"/>
                </a:solidFill>
                <a:latin typeface="Poppins"/>
                <a:ea typeface="Poppins"/>
                <a:cs typeface="Poppins"/>
                <a:sym typeface="Poppins"/>
              </a:rPr>
              <a:t>Es fundamental entender en qué consiste exactamente el problema. Esto implica identificar todos los detalles relevantes, las entradas y salidas esperadas, así como cualquier restricción o limitación que pueda existir.</a:t>
            </a:r>
          </a:p>
          <a:p>
            <a:pPr algn="r">
              <a:lnSpc>
                <a:spcPts val="2142"/>
              </a:lnSpc>
            </a:pPr>
          </a:p>
        </p:txBody>
      </p:sp>
      <p:sp>
        <p:nvSpPr>
          <p:cNvPr name="TextBox 40" id="40"/>
          <p:cNvSpPr txBox="true"/>
          <p:nvPr/>
        </p:nvSpPr>
        <p:spPr>
          <a:xfrm rot="0">
            <a:off x="11647960" y="5890464"/>
            <a:ext cx="5611340" cy="1354836"/>
          </a:xfrm>
          <a:prstGeom prst="rect">
            <a:avLst/>
          </a:prstGeom>
        </p:spPr>
        <p:txBody>
          <a:bodyPr anchor="t" rtlCol="false" tIns="0" lIns="0" bIns="0" rIns="0">
            <a:spAutoFit/>
          </a:bodyPr>
          <a:lstStyle/>
          <a:p>
            <a:pPr algn="l">
              <a:lnSpc>
                <a:spcPts val="2142"/>
              </a:lnSpc>
            </a:pPr>
            <a:r>
              <a:rPr lang="en-US" sz="1800">
                <a:solidFill>
                  <a:srgbClr val="000000"/>
                </a:solidFill>
                <a:latin typeface="Poppins"/>
                <a:ea typeface="Poppins"/>
                <a:cs typeface="Poppins"/>
                <a:sym typeface="Poppins"/>
              </a:rPr>
              <a:t>Antes de comprometerse con una solución específica, es útil considerar diferentes enfoques y evaluar sus ventajas y desventajas. Esto puede ayudar a encontrar la mejor manera de abordar el problema.</a:t>
            </a:r>
          </a:p>
        </p:txBody>
      </p:sp>
      <p:sp>
        <p:nvSpPr>
          <p:cNvPr name="TextBox 41" id="41"/>
          <p:cNvSpPr txBox="true"/>
          <p:nvPr/>
        </p:nvSpPr>
        <p:spPr>
          <a:xfrm rot="0">
            <a:off x="1025857" y="5890464"/>
            <a:ext cx="5611340" cy="1354836"/>
          </a:xfrm>
          <a:prstGeom prst="rect">
            <a:avLst/>
          </a:prstGeom>
        </p:spPr>
        <p:txBody>
          <a:bodyPr anchor="t" rtlCol="false" tIns="0" lIns="0" bIns="0" rIns="0">
            <a:spAutoFit/>
          </a:bodyPr>
          <a:lstStyle/>
          <a:p>
            <a:pPr algn="r">
              <a:lnSpc>
                <a:spcPts val="2142"/>
              </a:lnSpc>
            </a:pPr>
            <a:r>
              <a:rPr lang="en-US" sz="1800">
                <a:solidFill>
                  <a:srgbClr val="000000"/>
                </a:solidFill>
                <a:latin typeface="Poppins"/>
                <a:ea typeface="Poppins"/>
                <a:cs typeface="Poppins"/>
                <a:sym typeface="Poppins"/>
              </a:rPr>
              <a:t>¿Cuál es el propósito final de resolver este problema? Definir claramente los objetivos ayuda a mantener el enfoque y a diseñar una solución efectiva que cumpla con las expectativas.</a:t>
            </a:r>
          </a:p>
        </p:txBody>
      </p:sp>
      <p:sp>
        <p:nvSpPr>
          <p:cNvPr name="TextBox 42" id="42"/>
          <p:cNvSpPr txBox="true"/>
          <p:nvPr/>
        </p:nvSpPr>
        <p:spPr>
          <a:xfrm rot="0">
            <a:off x="11647960" y="8111673"/>
            <a:ext cx="5611340" cy="1354836"/>
          </a:xfrm>
          <a:prstGeom prst="rect">
            <a:avLst/>
          </a:prstGeom>
        </p:spPr>
        <p:txBody>
          <a:bodyPr anchor="t" rtlCol="false" tIns="0" lIns="0" bIns="0" rIns="0">
            <a:spAutoFit/>
          </a:bodyPr>
          <a:lstStyle/>
          <a:p>
            <a:pPr algn="l">
              <a:lnSpc>
                <a:spcPts val="2142"/>
              </a:lnSpc>
            </a:pPr>
            <a:r>
              <a:rPr lang="en-US" sz="1800">
                <a:solidFill>
                  <a:srgbClr val="000000"/>
                </a:solidFill>
                <a:latin typeface="Poppins"/>
                <a:ea typeface="Poppins"/>
                <a:cs typeface="Poppins"/>
                <a:sym typeface="Poppins"/>
              </a:rPr>
              <a:t>Definir claramente lo que constituirá una solución exitosa es crucial para evaluar el progreso y el rendimiento del programa una vez implementado. Estos criterios pueden incluir medidas de rendimiento, calidad, eficiencia, etc.</a:t>
            </a:r>
          </a:p>
        </p:txBody>
      </p:sp>
      <p:sp>
        <p:nvSpPr>
          <p:cNvPr name="TextBox 43" id="43"/>
          <p:cNvSpPr txBox="true"/>
          <p:nvPr/>
        </p:nvSpPr>
        <p:spPr>
          <a:xfrm rot="0">
            <a:off x="1025857" y="8111673"/>
            <a:ext cx="5611340" cy="1088136"/>
          </a:xfrm>
          <a:prstGeom prst="rect">
            <a:avLst/>
          </a:prstGeom>
        </p:spPr>
        <p:txBody>
          <a:bodyPr anchor="t" rtlCol="false" tIns="0" lIns="0" bIns="0" rIns="0">
            <a:spAutoFit/>
          </a:bodyPr>
          <a:lstStyle/>
          <a:p>
            <a:pPr algn="r">
              <a:lnSpc>
                <a:spcPts val="2142"/>
              </a:lnSpc>
            </a:pPr>
            <a:r>
              <a:rPr lang="en-US" sz="1800">
                <a:solidFill>
                  <a:srgbClr val="000000"/>
                </a:solidFill>
                <a:latin typeface="Poppins"/>
                <a:ea typeface="Poppins"/>
                <a:cs typeface="Poppins"/>
                <a:sym typeface="Poppins"/>
              </a:rPr>
              <a:t>Es importante tener en cuenta las necesidades y expectativas de los usuarios o stakeholders involucrados en el problema. ¿Qué funciones o características son esenciales para ellos?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0704"/>
        </a:solidFill>
      </p:bgPr>
    </p:bg>
    <p:spTree>
      <p:nvGrpSpPr>
        <p:cNvPr id="1" name=""/>
        <p:cNvGrpSpPr/>
        <p:nvPr/>
      </p:nvGrpSpPr>
      <p:grpSpPr>
        <a:xfrm>
          <a:off x="0" y="0"/>
          <a:ext cx="0" cy="0"/>
          <a:chOff x="0" y="0"/>
          <a:chExt cx="0" cy="0"/>
        </a:xfrm>
      </p:grpSpPr>
      <p:sp>
        <p:nvSpPr>
          <p:cNvPr name="Freeform 2" id="2"/>
          <p:cNvSpPr/>
          <p:nvPr/>
        </p:nvSpPr>
        <p:spPr>
          <a:xfrm flipH="false" flipV="false" rot="0">
            <a:off x="-60107" y="-2653476"/>
            <a:ext cx="2795016" cy="4991100"/>
          </a:xfrm>
          <a:custGeom>
            <a:avLst/>
            <a:gdLst/>
            <a:ahLst/>
            <a:cxnLst/>
            <a:rect r="r" b="b" t="t" l="l"/>
            <a:pathLst>
              <a:path h="4991100" w="2795016">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553091" y="-2653476"/>
            <a:ext cx="2795016" cy="4991100"/>
          </a:xfrm>
          <a:custGeom>
            <a:avLst/>
            <a:gdLst/>
            <a:ahLst/>
            <a:cxnLst/>
            <a:rect r="r" b="b" t="t" l="l"/>
            <a:pathLst>
              <a:path h="4991100" w="2795016">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476463" y="3084445"/>
            <a:ext cx="1907639" cy="1657262"/>
          </a:xfrm>
          <a:custGeom>
            <a:avLst/>
            <a:gdLst/>
            <a:ahLst/>
            <a:cxnLst/>
            <a:rect r="r" b="b" t="t" l="l"/>
            <a:pathLst>
              <a:path h="1657262" w="1907639">
                <a:moveTo>
                  <a:pt x="0" y="0"/>
                </a:moveTo>
                <a:lnTo>
                  <a:pt x="1907640" y="0"/>
                </a:lnTo>
                <a:lnTo>
                  <a:pt x="1907640" y="1657262"/>
                </a:lnTo>
                <a:lnTo>
                  <a:pt x="0" y="16572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903897" y="3084445"/>
            <a:ext cx="1907639" cy="1657262"/>
          </a:xfrm>
          <a:custGeom>
            <a:avLst/>
            <a:gdLst/>
            <a:ahLst/>
            <a:cxnLst/>
            <a:rect r="r" b="b" t="t" l="l"/>
            <a:pathLst>
              <a:path h="1657262" w="1907639">
                <a:moveTo>
                  <a:pt x="0" y="0"/>
                </a:moveTo>
                <a:lnTo>
                  <a:pt x="1907640" y="0"/>
                </a:lnTo>
                <a:lnTo>
                  <a:pt x="1907640" y="1657262"/>
                </a:lnTo>
                <a:lnTo>
                  <a:pt x="0" y="16572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476463" y="5312532"/>
            <a:ext cx="1907639" cy="1657262"/>
          </a:xfrm>
          <a:custGeom>
            <a:avLst/>
            <a:gdLst/>
            <a:ahLst/>
            <a:cxnLst/>
            <a:rect r="r" b="b" t="t" l="l"/>
            <a:pathLst>
              <a:path h="1657262" w="1907639">
                <a:moveTo>
                  <a:pt x="0" y="0"/>
                </a:moveTo>
                <a:lnTo>
                  <a:pt x="1907640" y="0"/>
                </a:lnTo>
                <a:lnTo>
                  <a:pt x="1907640" y="1657261"/>
                </a:lnTo>
                <a:lnTo>
                  <a:pt x="0" y="16572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903897" y="5312532"/>
            <a:ext cx="1907639" cy="1657262"/>
          </a:xfrm>
          <a:custGeom>
            <a:avLst/>
            <a:gdLst/>
            <a:ahLst/>
            <a:cxnLst/>
            <a:rect r="r" b="b" t="t" l="l"/>
            <a:pathLst>
              <a:path h="1657262" w="1907639">
                <a:moveTo>
                  <a:pt x="0" y="0"/>
                </a:moveTo>
                <a:lnTo>
                  <a:pt x="1907640" y="0"/>
                </a:lnTo>
                <a:lnTo>
                  <a:pt x="1907640" y="1657261"/>
                </a:lnTo>
                <a:lnTo>
                  <a:pt x="0" y="1657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476463" y="7542547"/>
            <a:ext cx="1907639" cy="1657262"/>
          </a:xfrm>
          <a:custGeom>
            <a:avLst/>
            <a:gdLst/>
            <a:ahLst/>
            <a:cxnLst/>
            <a:rect r="r" b="b" t="t" l="l"/>
            <a:pathLst>
              <a:path h="1657262" w="1907639">
                <a:moveTo>
                  <a:pt x="0" y="0"/>
                </a:moveTo>
                <a:lnTo>
                  <a:pt x="1907640" y="0"/>
                </a:lnTo>
                <a:lnTo>
                  <a:pt x="1907640" y="1657262"/>
                </a:lnTo>
                <a:lnTo>
                  <a:pt x="0" y="16572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903897" y="7542547"/>
            <a:ext cx="1907639" cy="1657262"/>
          </a:xfrm>
          <a:custGeom>
            <a:avLst/>
            <a:gdLst/>
            <a:ahLst/>
            <a:cxnLst/>
            <a:rect r="r" b="b" t="t" l="l"/>
            <a:pathLst>
              <a:path h="1657262" w="1907639">
                <a:moveTo>
                  <a:pt x="0" y="0"/>
                </a:moveTo>
                <a:lnTo>
                  <a:pt x="1907640" y="0"/>
                </a:lnTo>
                <a:lnTo>
                  <a:pt x="1907640" y="1657262"/>
                </a:lnTo>
                <a:lnTo>
                  <a:pt x="0" y="16572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612496" y="3202624"/>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039931" y="3202624"/>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612496" y="5430710"/>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039931" y="5430710"/>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612496" y="7660726"/>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039931" y="7660726"/>
            <a:ext cx="1635573" cy="1420904"/>
          </a:xfrm>
          <a:custGeom>
            <a:avLst/>
            <a:gdLst/>
            <a:ahLst/>
            <a:cxnLst/>
            <a:rect r="r" b="b" t="t" l="l"/>
            <a:pathLst>
              <a:path h="1420904" w="1635573">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9982775" y="3507522"/>
            <a:ext cx="895016" cy="811109"/>
          </a:xfrm>
          <a:custGeom>
            <a:avLst/>
            <a:gdLst/>
            <a:ahLst/>
            <a:cxnLst/>
            <a:rect r="r" b="b" t="t" l="l"/>
            <a:pathLst>
              <a:path h="811109" w="895016">
                <a:moveTo>
                  <a:pt x="0" y="0"/>
                </a:moveTo>
                <a:lnTo>
                  <a:pt x="895016" y="0"/>
                </a:lnTo>
                <a:lnTo>
                  <a:pt x="895016" y="811108"/>
                </a:lnTo>
                <a:lnTo>
                  <a:pt x="0" y="8111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7456118" y="5768562"/>
            <a:ext cx="803649" cy="745202"/>
          </a:xfrm>
          <a:custGeom>
            <a:avLst/>
            <a:gdLst/>
            <a:ahLst/>
            <a:cxnLst/>
            <a:rect r="r" b="b" t="t" l="l"/>
            <a:pathLst>
              <a:path h="745202" w="803649">
                <a:moveTo>
                  <a:pt x="0" y="0"/>
                </a:moveTo>
                <a:lnTo>
                  <a:pt x="803649" y="0"/>
                </a:lnTo>
                <a:lnTo>
                  <a:pt x="803649" y="745201"/>
                </a:lnTo>
                <a:lnTo>
                  <a:pt x="0" y="7452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0045429" y="5675796"/>
            <a:ext cx="876052" cy="930733"/>
          </a:xfrm>
          <a:custGeom>
            <a:avLst/>
            <a:gdLst/>
            <a:ahLst/>
            <a:cxnLst/>
            <a:rect r="r" b="b" t="t" l="l"/>
            <a:pathLst>
              <a:path h="930733" w="876052">
                <a:moveTo>
                  <a:pt x="0" y="0"/>
                </a:moveTo>
                <a:lnTo>
                  <a:pt x="876053" y="0"/>
                </a:lnTo>
                <a:lnTo>
                  <a:pt x="876053" y="930733"/>
                </a:lnTo>
                <a:lnTo>
                  <a:pt x="0" y="9307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7420490" y="7933725"/>
            <a:ext cx="874905" cy="874905"/>
          </a:xfrm>
          <a:custGeom>
            <a:avLst/>
            <a:gdLst/>
            <a:ahLst/>
            <a:cxnLst/>
            <a:rect r="r" b="b" t="t" l="l"/>
            <a:pathLst>
              <a:path h="874905" w="874905">
                <a:moveTo>
                  <a:pt x="0" y="0"/>
                </a:moveTo>
                <a:lnTo>
                  <a:pt x="874905" y="0"/>
                </a:lnTo>
                <a:lnTo>
                  <a:pt x="874905" y="874906"/>
                </a:lnTo>
                <a:lnTo>
                  <a:pt x="0" y="87490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10020298" y="7860728"/>
            <a:ext cx="819969" cy="976154"/>
          </a:xfrm>
          <a:custGeom>
            <a:avLst/>
            <a:gdLst/>
            <a:ahLst/>
            <a:cxnLst/>
            <a:rect r="r" b="b" t="t" l="l"/>
            <a:pathLst>
              <a:path h="976154" w="819969">
                <a:moveTo>
                  <a:pt x="0" y="0"/>
                </a:moveTo>
                <a:lnTo>
                  <a:pt x="819969" y="0"/>
                </a:lnTo>
                <a:lnTo>
                  <a:pt x="819969" y="976154"/>
                </a:lnTo>
                <a:lnTo>
                  <a:pt x="0" y="97615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1" id="21"/>
          <p:cNvGrpSpPr/>
          <p:nvPr/>
        </p:nvGrpSpPr>
        <p:grpSpPr>
          <a:xfrm rot="0">
            <a:off x="-1522364" y="9979204"/>
            <a:ext cx="21354623" cy="2652117"/>
            <a:chOff x="0" y="0"/>
            <a:chExt cx="5624263" cy="698500"/>
          </a:xfrm>
        </p:grpSpPr>
        <p:sp>
          <p:nvSpPr>
            <p:cNvPr name="Freeform 22" id="22"/>
            <p:cNvSpPr/>
            <p:nvPr/>
          </p:nvSpPr>
          <p:spPr>
            <a:xfrm flipH="false" flipV="false" rot="0">
              <a:off x="0" y="0"/>
              <a:ext cx="5624263" cy="698500"/>
            </a:xfrm>
            <a:custGeom>
              <a:avLst/>
              <a:gdLst/>
              <a:ahLst/>
              <a:cxnLst/>
              <a:rect r="r" b="b" t="t" l="l"/>
              <a:pathLst>
                <a:path h="698500" w="5624263">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name="TextBox 23" id="23"/>
            <p:cNvSpPr txBox="true"/>
            <p:nvPr/>
          </p:nvSpPr>
          <p:spPr>
            <a:xfrm>
              <a:off x="114300" y="-57150"/>
              <a:ext cx="5395663" cy="75565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681160" y="9979204"/>
            <a:ext cx="11022791" cy="2652117"/>
            <a:chOff x="0" y="0"/>
            <a:chExt cx="2903122" cy="698500"/>
          </a:xfrm>
        </p:grpSpPr>
        <p:sp>
          <p:nvSpPr>
            <p:cNvPr name="Freeform 25" id="25"/>
            <p:cNvSpPr/>
            <p:nvPr/>
          </p:nvSpPr>
          <p:spPr>
            <a:xfrm flipH="false" flipV="false" rot="0">
              <a:off x="0" y="0"/>
              <a:ext cx="2903122" cy="698500"/>
            </a:xfrm>
            <a:custGeom>
              <a:avLst/>
              <a:gdLst/>
              <a:ahLst/>
              <a:cxnLst/>
              <a:rect r="r" b="b" t="t" l="l"/>
              <a:pathLst>
                <a:path h="698500" w="2903122">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name="TextBox 26" id="26"/>
            <p:cNvSpPr txBox="true"/>
            <p:nvPr/>
          </p:nvSpPr>
          <p:spPr>
            <a:xfrm>
              <a:off x="114300" y="-57150"/>
              <a:ext cx="2674522" cy="75565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363919" y="9979204"/>
            <a:ext cx="8400463" cy="2652117"/>
            <a:chOff x="0" y="0"/>
            <a:chExt cx="2212468" cy="698500"/>
          </a:xfrm>
        </p:grpSpPr>
        <p:sp>
          <p:nvSpPr>
            <p:cNvPr name="Freeform 28" id="28"/>
            <p:cNvSpPr/>
            <p:nvPr/>
          </p:nvSpPr>
          <p:spPr>
            <a:xfrm flipH="false" flipV="false" rot="0">
              <a:off x="0" y="0"/>
              <a:ext cx="2212468" cy="698500"/>
            </a:xfrm>
            <a:custGeom>
              <a:avLst/>
              <a:gdLst/>
              <a:ahLst/>
              <a:cxnLst/>
              <a:rect r="r" b="b" t="t" l="l"/>
              <a:pathLst>
                <a:path h="698500" w="2212468">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name="TextBox 29" id="29"/>
            <p:cNvSpPr txBox="true"/>
            <p:nvPr/>
          </p:nvSpPr>
          <p:spPr>
            <a:xfrm>
              <a:off x="114300" y="-57150"/>
              <a:ext cx="1983868" cy="75565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7399673" y="3440024"/>
            <a:ext cx="916539" cy="946105"/>
          </a:xfrm>
          <a:custGeom>
            <a:avLst/>
            <a:gdLst/>
            <a:ahLst/>
            <a:cxnLst/>
            <a:rect r="r" b="b" t="t" l="l"/>
            <a:pathLst>
              <a:path h="946105" w="916539">
                <a:moveTo>
                  <a:pt x="0" y="0"/>
                </a:moveTo>
                <a:lnTo>
                  <a:pt x="916539" y="0"/>
                </a:lnTo>
                <a:lnTo>
                  <a:pt x="916539" y="946104"/>
                </a:lnTo>
                <a:lnTo>
                  <a:pt x="0" y="94610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31" id="31"/>
          <p:cNvSpPr txBox="true"/>
          <p:nvPr/>
        </p:nvSpPr>
        <p:spPr>
          <a:xfrm rot="0">
            <a:off x="5179332" y="1455670"/>
            <a:ext cx="7951230" cy="704850"/>
          </a:xfrm>
          <a:prstGeom prst="rect">
            <a:avLst/>
          </a:prstGeom>
        </p:spPr>
        <p:txBody>
          <a:bodyPr anchor="t" rtlCol="false" tIns="0" lIns="0" bIns="0" rIns="0">
            <a:spAutoFit/>
          </a:bodyPr>
          <a:lstStyle/>
          <a:p>
            <a:pPr algn="ctr">
              <a:lnSpc>
                <a:spcPts val="5174"/>
              </a:lnSpc>
            </a:pPr>
            <a:r>
              <a:rPr lang="en-US" sz="4500" spc="-135">
                <a:solidFill>
                  <a:srgbClr val="FFFFFF"/>
                </a:solidFill>
                <a:latin typeface="Poppins Bold"/>
                <a:ea typeface="Poppins Bold"/>
                <a:cs typeface="Poppins Bold"/>
                <a:sym typeface="Poppins Bold"/>
              </a:rPr>
              <a:t>Ejemplo</a:t>
            </a:r>
          </a:p>
        </p:txBody>
      </p:sp>
      <p:sp>
        <p:nvSpPr>
          <p:cNvPr name="TextBox 32" id="32"/>
          <p:cNvSpPr txBox="true"/>
          <p:nvPr/>
        </p:nvSpPr>
        <p:spPr>
          <a:xfrm rot="0">
            <a:off x="11647960" y="3074920"/>
            <a:ext cx="4690545" cy="457200"/>
          </a:xfrm>
          <a:prstGeom prst="rect">
            <a:avLst/>
          </a:prstGeom>
        </p:spPr>
        <p:txBody>
          <a:bodyPr anchor="t" rtlCol="false" tIns="0" lIns="0" bIns="0" rIns="0">
            <a:spAutoFit/>
          </a:bodyPr>
          <a:lstStyle/>
          <a:p>
            <a:pPr algn="l">
              <a:lnSpc>
                <a:spcPts val="3449"/>
              </a:lnSpc>
            </a:pPr>
            <a:r>
              <a:rPr lang="en-US" sz="2999">
                <a:solidFill>
                  <a:srgbClr val="FFFFFF"/>
                </a:solidFill>
                <a:latin typeface="Poppins Bold"/>
                <a:ea typeface="Poppins Bold"/>
                <a:cs typeface="Poppins Bold"/>
                <a:sym typeface="Poppins Bold"/>
              </a:rPr>
              <a:t>Causas subyacentes</a:t>
            </a:r>
          </a:p>
        </p:txBody>
      </p:sp>
      <p:sp>
        <p:nvSpPr>
          <p:cNvPr name="TextBox 33" id="33"/>
          <p:cNvSpPr txBox="true"/>
          <p:nvPr/>
        </p:nvSpPr>
        <p:spPr>
          <a:xfrm rot="0">
            <a:off x="1946653" y="3074920"/>
            <a:ext cx="4690545" cy="457200"/>
          </a:xfrm>
          <a:prstGeom prst="rect">
            <a:avLst/>
          </a:prstGeom>
        </p:spPr>
        <p:txBody>
          <a:bodyPr anchor="t" rtlCol="false" tIns="0" lIns="0" bIns="0" rIns="0">
            <a:spAutoFit/>
          </a:bodyPr>
          <a:lstStyle/>
          <a:p>
            <a:pPr algn="r">
              <a:lnSpc>
                <a:spcPts val="3449"/>
              </a:lnSpc>
            </a:pPr>
            <a:r>
              <a:rPr lang="en-US" sz="2999">
                <a:solidFill>
                  <a:srgbClr val="FFFFFF"/>
                </a:solidFill>
                <a:latin typeface="Poppins Bold"/>
                <a:ea typeface="Poppins Bold"/>
                <a:cs typeface="Poppins Bold"/>
                <a:sym typeface="Poppins Bold"/>
              </a:rPr>
              <a:t>Identificar el problema</a:t>
            </a:r>
          </a:p>
        </p:txBody>
      </p:sp>
      <p:sp>
        <p:nvSpPr>
          <p:cNvPr name="TextBox 34" id="34"/>
          <p:cNvSpPr txBox="true"/>
          <p:nvPr/>
        </p:nvSpPr>
        <p:spPr>
          <a:xfrm rot="0">
            <a:off x="11647960" y="5296130"/>
            <a:ext cx="4690545" cy="457200"/>
          </a:xfrm>
          <a:prstGeom prst="rect">
            <a:avLst/>
          </a:prstGeom>
        </p:spPr>
        <p:txBody>
          <a:bodyPr anchor="t" rtlCol="false" tIns="0" lIns="0" bIns="0" rIns="0">
            <a:spAutoFit/>
          </a:bodyPr>
          <a:lstStyle/>
          <a:p>
            <a:pPr algn="l">
              <a:lnSpc>
                <a:spcPts val="3449"/>
              </a:lnSpc>
            </a:pPr>
            <a:r>
              <a:rPr lang="en-US" sz="2999">
                <a:solidFill>
                  <a:srgbClr val="FFFFFF"/>
                </a:solidFill>
                <a:latin typeface="Poppins Bold"/>
                <a:ea typeface="Poppins Bold"/>
                <a:cs typeface="Poppins Bold"/>
                <a:sym typeface="Poppins Bold"/>
              </a:rPr>
              <a:t>Soluciones alternativas</a:t>
            </a:r>
          </a:p>
        </p:txBody>
      </p:sp>
      <p:sp>
        <p:nvSpPr>
          <p:cNvPr name="TextBox 35" id="35"/>
          <p:cNvSpPr txBox="true"/>
          <p:nvPr/>
        </p:nvSpPr>
        <p:spPr>
          <a:xfrm rot="0">
            <a:off x="1946653" y="5296130"/>
            <a:ext cx="4690545" cy="457200"/>
          </a:xfrm>
          <a:prstGeom prst="rect">
            <a:avLst/>
          </a:prstGeom>
        </p:spPr>
        <p:txBody>
          <a:bodyPr anchor="t" rtlCol="false" tIns="0" lIns="0" bIns="0" rIns="0">
            <a:spAutoFit/>
          </a:bodyPr>
          <a:lstStyle/>
          <a:p>
            <a:pPr algn="r">
              <a:lnSpc>
                <a:spcPts val="3449"/>
              </a:lnSpc>
            </a:pPr>
            <a:r>
              <a:rPr lang="en-US" sz="2999">
                <a:solidFill>
                  <a:srgbClr val="FFFFFF"/>
                </a:solidFill>
                <a:latin typeface="Poppins Bold"/>
                <a:ea typeface="Poppins Bold"/>
                <a:cs typeface="Poppins Bold"/>
                <a:sym typeface="Poppins Bold"/>
              </a:rPr>
              <a:t>Establecer objetivos</a:t>
            </a:r>
          </a:p>
        </p:txBody>
      </p:sp>
      <p:sp>
        <p:nvSpPr>
          <p:cNvPr name="TextBox 36" id="36"/>
          <p:cNvSpPr txBox="true"/>
          <p:nvPr/>
        </p:nvSpPr>
        <p:spPr>
          <a:xfrm rot="0">
            <a:off x="11647960" y="7517339"/>
            <a:ext cx="4690545" cy="457200"/>
          </a:xfrm>
          <a:prstGeom prst="rect">
            <a:avLst/>
          </a:prstGeom>
        </p:spPr>
        <p:txBody>
          <a:bodyPr anchor="t" rtlCol="false" tIns="0" lIns="0" bIns="0" rIns="0">
            <a:spAutoFit/>
          </a:bodyPr>
          <a:lstStyle/>
          <a:p>
            <a:pPr algn="l">
              <a:lnSpc>
                <a:spcPts val="3449"/>
              </a:lnSpc>
            </a:pPr>
            <a:r>
              <a:rPr lang="en-US" sz="2999">
                <a:solidFill>
                  <a:srgbClr val="FFFFFF"/>
                </a:solidFill>
                <a:latin typeface="Poppins Bold"/>
                <a:ea typeface="Poppins Bold"/>
                <a:cs typeface="Poppins Bold"/>
                <a:sym typeface="Poppins Bold"/>
              </a:rPr>
              <a:t>Criterios de éxito</a:t>
            </a:r>
          </a:p>
        </p:txBody>
      </p:sp>
      <p:sp>
        <p:nvSpPr>
          <p:cNvPr name="TextBox 37" id="37"/>
          <p:cNvSpPr txBox="true"/>
          <p:nvPr/>
        </p:nvSpPr>
        <p:spPr>
          <a:xfrm rot="0">
            <a:off x="1337401" y="7517339"/>
            <a:ext cx="5299796" cy="457200"/>
          </a:xfrm>
          <a:prstGeom prst="rect">
            <a:avLst/>
          </a:prstGeom>
        </p:spPr>
        <p:txBody>
          <a:bodyPr anchor="t" rtlCol="false" tIns="0" lIns="0" bIns="0" rIns="0">
            <a:spAutoFit/>
          </a:bodyPr>
          <a:lstStyle/>
          <a:p>
            <a:pPr algn="r">
              <a:lnSpc>
                <a:spcPts val="3449"/>
              </a:lnSpc>
            </a:pPr>
            <a:r>
              <a:rPr lang="en-US" sz="2999">
                <a:solidFill>
                  <a:srgbClr val="FFFFFF"/>
                </a:solidFill>
                <a:latin typeface="Poppins Bold"/>
                <a:ea typeface="Poppins Bold"/>
                <a:cs typeface="Poppins Bold"/>
                <a:sym typeface="Poppins Bold"/>
              </a:rPr>
              <a:t>Requisitos y restricciones</a:t>
            </a:r>
          </a:p>
        </p:txBody>
      </p:sp>
      <p:sp>
        <p:nvSpPr>
          <p:cNvPr name="TextBox 38" id="38"/>
          <p:cNvSpPr txBox="true"/>
          <p:nvPr/>
        </p:nvSpPr>
        <p:spPr>
          <a:xfrm rot="0">
            <a:off x="11647960" y="3669254"/>
            <a:ext cx="5611340" cy="1621536"/>
          </a:xfrm>
          <a:prstGeom prst="rect">
            <a:avLst/>
          </a:prstGeom>
        </p:spPr>
        <p:txBody>
          <a:bodyPr anchor="t" rtlCol="false" tIns="0" lIns="0" bIns="0" rIns="0">
            <a:spAutoFit/>
          </a:bodyPr>
          <a:lstStyle/>
          <a:p>
            <a:pPr algn="l">
              <a:lnSpc>
                <a:spcPts val="2142"/>
              </a:lnSpc>
            </a:pPr>
            <a:r>
              <a:rPr lang="en-US" sz="1800">
                <a:solidFill>
                  <a:srgbClr val="FFFFFF"/>
                </a:solidFill>
                <a:latin typeface="Poppins"/>
                <a:ea typeface="Poppins"/>
                <a:cs typeface="Poppins"/>
                <a:sym typeface="Poppins"/>
              </a:rPr>
              <a:t>Se podría descubrir que los retrasos son causados por problemas en la gestión de inventario, deficiencias en las rutas de transporte, falta de coordinación entre los equipos de logística, entre otros posibles factores.</a:t>
            </a:r>
          </a:p>
        </p:txBody>
      </p:sp>
      <p:sp>
        <p:nvSpPr>
          <p:cNvPr name="TextBox 39" id="39"/>
          <p:cNvSpPr txBox="true"/>
          <p:nvPr/>
        </p:nvSpPr>
        <p:spPr>
          <a:xfrm rot="0">
            <a:off x="1025857" y="3669254"/>
            <a:ext cx="5611340" cy="1354836"/>
          </a:xfrm>
          <a:prstGeom prst="rect">
            <a:avLst/>
          </a:prstGeom>
        </p:spPr>
        <p:txBody>
          <a:bodyPr anchor="t" rtlCol="false" tIns="0" lIns="0" bIns="0" rIns="0">
            <a:spAutoFit/>
          </a:bodyPr>
          <a:lstStyle/>
          <a:p>
            <a:pPr algn="r">
              <a:lnSpc>
                <a:spcPts val="2142"/>
              </a:lnSpc>
            </a:pPr>
            <a:r>
              <a:rPr lang="en-US" sz="1800">
                <a:solidFill>
                  <a:srgbClr val="FFFFFF"/>
                </a:solidFill>
                <a:latin typeface="Poppins"/>
                <a:ea typeface="Poppins"/>
                <a:cs typeface="Poppins"/>
                <a:sym typeface="Poppins"/>
              </a:rPr>
              <a:t>Los retrasos en la entrega de paquetes están afectando la satisfacción del cliente y podrían estar generando pérdidas económicas para la empresa.</a:t>
            </a:r>
          </a:p>
          <a:p>
            <a:pPr algn="r">
              <a:lnSpc>
                <a:spcPts val="2142"/>
              </a:lnSpc>
            </a:pPr>
          </a:p>
        </p:txBody>
      </p:sp>
      <p:sp>
        <p:nvSpPr>
          <p:cNvPr name="TextBox 40" id="40"/>
          <p:cNvSpPr txBox="true"/>
          <p:nvPr/>
        </p:nvSpPr>
        <p:spPr>
          <a:xfrm rot="0">
            <a:off x="11647960" y="5890464"/>
            <a:ext cx="5611340" cy="1354836"/>
          </a:xfrm>
          <a:prstGeom prst="rect">
            <a:avLst/>
          </a:prstGeom>
        </p:spPr>
        <p:txBody>
          <a:bodyPr anchor="t" rtlCol="false" tIns="0" lIns="0" bIns="0" rIns="0">
            <a:spAutoFit/>
          </a:bodyPr>
          <a:lstStyle/>
          <a:p>
            <a:pPr algn="l">
              <a:lnSpc>
                <a:spcPts val="2142"/>
              </a:lnSpc>
            </a:pPr>
            <a:r>
              <a:rPr lang="en-US" sz="1800">
                <a:solidFill>
                  <a:srgbClr val="FFFFFF"/>
                </a:solidFill>
                <a:latin typeface="Poppins"/>
                <a:ea typeface="Poppins"/>
                <a:cs typeface="Poppins"/>
                <a:sym typeface="Poppins"/>
              </a:rPr>
              <a:t>Se podrían considerar acciones como optimizar los procesos de inventario, mejorar la planificación de rutas, implementar tecnologías de seguimiento en tiempo real, entre otras posibles soluciones.</a:t>
            </a:r>
          </a:p>
        </p:txBody>
      </p:sp>
      <p:sp>
        <p:nvSpPr>
          <p:cNvPr name="TextBox 41" id="41"/>
          <p:cNvSpPr txBox="true"/>
          <p:nvPr/>
        </p:nvSpPr>
        <p:spPr>
          <a:xfrm rot="0">
            <a:off x="1025857" y="5890464"/>
            <a:ext cx="5611340" cy="1088136"/>
          </a:xfrm>
          <a:prstGeom prst="rect">
            <a:avLst/>
          </a:prstGeom>
        </p:spPr>
        <p:txBody>
          <a:bodyPr anchor="t" rtlCol="false" tIns="0" lIns="0" bIns="0" rIns="0">
            <a:spAutoFit/>
          </a:bodyPr>
          <a:lstStyle/>
          <a:p>
            <a:pPr algn="r">
              <a:lnSpc>
                <a:spcPts val="2142"/>
              </a:lnSpc>
            </a:pPr>
            <a:r>
              <a:rPr lang="en-US" sz="1800">
                <a:solidFill>
                  <a:srgbClr val="FFFFFF"/>
                </a:solidFill>
                <a:latin typeface="Poppins"/>
                <a:ea typeface="Poppins"/>
                <a:cs typeface="Poppins"/>
                <a:sym typeface="Poppins"/>
              </a:rPr>
              <a:t>El objetivo principal es reducir los retrasos en la entrega de paquetes a un nivel aceptable para mejorar la satisfacción del cliente y optimizar los costos operativos.</a:t>
            </a:r>
          </a:p>
        </p:txBody>
      </p:sp>
      <p:sp>
        <p:nvSpPr>
          <p:cNvPr name="TextBox 42" id="42"/>
          <p:cNvSpPr txBox="true"/>
          <p:nvPr/>
        </p:nvSpPr>
        <p:spPr>
          <a:xfrm rot="0">
            <a:off x="11647960" y="8111673"/>
            <a:ext cx="5611340" cy="1354836"/>
          </a:xfrm>
          <a:prstGeom prst="rect">
            <a:avLst/>
          </a:prstGeom>
        </p:spPr>
        <p:txBody>
          <a:bodyPr anchor="t" rtlCol="false" tIns="0" lIns="0" bIns="0" rIns="0">
            <a:spAutoFit/>
          </a:bodyPr>
          <a:lstStyle/>
          <a:p>
            <a:pPr algn="l">
              <a:lnSpc>
                <a:spcPts val="2142"/>
              </a:lnSpc>
            </a:pPr>
            <a:r>
              <a:rPr lang="en-US" sz="1800">
                <a:solidFill>
                  <a:srgbClr val="FFFFFF"/>
                </a:solidFill>
                <a:latin typeface="Poppins"/>
                <a:ea typeface="Poppins"/>
                <a:cs typeface="Poppins"/>
                <a:sym typeface="Poppins"/>
              </a:rPr>
              <a:t>Se establecerían métricas para medir el éxito, como la reducción del tiempo promedio de entrega, la disminución de quejas de los clientes relacionadas con retrasos, el aumento de la eficiencia operativa, etc.</a:t>
            </a:r>
          </a:p>
        </p:txBody>
      </p:sp>
      <p:sp>
        <p:nvSpPr>
          <p:cNvPr name="TextBox 43" id="43"/>
          <p:cNvSpPr txBox="true"/>
          <p:nvPr/>
        </p:nvSpPr>
        <p:spPr>
          <a:xfrm rot="0">
            <a:off x="1025857" y="8111673"/>
            <a:ext cx="5611340" cy="1088136"/>
          </a:xfrm>
          <a:prstGeom prst="rect">
            <a:avLst/>
          </a:prstGeom>
        </p:spPr>
        <p:txBody>
          <a:bodyPr anchor="t" rtlCol="false" tIns="0" lIns="0" bIns="0" rIns="0">
            <a:spAutoFit/>
          </a:bodyPr>
          <a:lstStyle/>
          <a:p>
            <a:pPr algn="r">
              <a:lnSpc>
                <a:spcPts val="2142"/>
              </a:lnSpc>
            </a:pPr>
            <a:r>
              <a:rPr lang="en-US" sz="1800">
                <a:solidFill>
                  <a:srgbClr val="FFFFFF"/>
                </a:solidFill>
                <a:latin typeface="Poppins"/>
                <a:ea typeface="Poppins"/>
                <a:cs typeface="Poppins"/>
                <a:sym typeface="Poppins"/>
              </a:rPr>
              <a:t>Se deben tener en cuenta factores como los plazos de entrega comprometidos, los recursos disponibles, las limitaciones de la infraestructura de transporte, etc.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25068" y="12"/>
            <a:ext cx="7516417" cy="10286035"/>
            <a:chOff x="0" y="0"/>
            <a:chExt cx="23248112" cy="31814478"/>
          </a:xfrm>
        </p:grpSpPr>
        <p:sp>
          <p:nvSpPr>
            <p:cNvPr name="Freeform 3" id="3"/>
            <p:cNvSpPr/>
            <p:nvPr/>
          </p:nvSpPr>
          <p:spPr>
            <a:xfrm flipH="false" flipV="false" rot="0">
              <a:off x="0" y="0"/>
              <a:ext cx="23248113" cy="31814517"/>
            </a:xfrm>
            <a:custGeom>
              <a:avLst/>
              <a:gdLst/>
              <a:ahLst/>
              <a:cxnLst/>
              <a:rect r="r" b="b" t="t" l="l"/>
              <a:pathLst>
                <a:path h="31814517" w="23248113">
                  <a:moveTo>
                    <a:pt x="10775061" y="0"/>
                  </a:moveTo>
                  <a:lnTo>
                    <a:pt x="0" y="14652625"/>
                  </a:lnTo>
                  <a:lnTo>
                    <a:pt x="13368910" y="31814517"/>
                  </a:lnTo>
                  <a:lnTo>
                    <a:pt x="23248113" y="31814517"/>
                  </a:lnTo>
                  <a:lnTo>
                    <a:pt x="23248113" y="0"/>
                  </a:lnTo>
                  <a:close/>
                </a:path>
              </a:pathLst>
            </a:custGeom>
            <a:blipFill>
              <a:blip r:embed="rId2"/>
              <a:stretch>
                <a:fillRect l="-52635" t="0" r="-52635" b="0"/>
              </a:stretch>
            </a:blipFill>
          </p:spPr>
        </p:sp>
      </p:grpSp>
      <p:grpSp>
        <p:nvGrpSpPr>
          <p:cNvPr name="Group 4" id="4"/>
          <p:cNvGrpSpPr/>
          <p:nvPr/>
        </p:nvGrpSpPr>
        <p:grpSpPr>
          <a:xfrm rot="-10800000">
            <a:off x="10016153" y="-513917"/>
            <a:ext cx="4209272" cy="2700338"/>
            <a:chOff x="0" y="0"/>
            <a:chExt cx="1108615" cy="711200"/>
          </a:xfrm>
        </p:grpSpPr>
        <p:sp>
          <p:nvSpPr>
            <p:cNvPr name="Freeform 5" id="5"/>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6" id="6"/>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711677">
            <a:off x="9500238" y="533163"/>
            <a:ext cx="3847506" cy="182757"/>
          </a:xfrm>
          <a:custGeom>
            <a:avLst/>
            <a:gdLst/>
            <a:ahLst/>
            <a:cxnLst/>
            <a:rect r="r" b="b" t="t" l="l"/>
            <a:pathLst>
              <a:path h="182757" w="3847506">
                <a:moveTo>
                  <a:pt x="0" y="0"/>
                </a:moveTo>
                <a:lnTo>
                  <a:pt x="3847505" y="0"/>
                </a:lnTo>
                <a:lnTo>
                  <a:pt x="3847505" y="182756"/>
                </a:lnTo>
                <a:lnTo>
                  <a:pt x="0" y="182756"/>
                </a:lnTo>
                <a:lnTo>
                  <a:pt x="0" y="0"/>
                </a:lnTo>
                <a:close/>
              </a:path>
            </a:pathLst>
          </a:custGeom>
          <a:blipFill>
            <a:blip r:embed="rId3">
              <a:alphaModFix amt="70000"/>
            </a:blip>
            <a:stretch>
              <a:fillRect l="0" t="0" r="0" b="0"/>
            </a:stretch>
          </a:blipFill>
        </p:spPr>
      </p:sp>
      <p:grpSp>
        <p:nvGrpSpPr>
          <p:cNvPr name="Group 8" id="8"/>
          <p:cNvGrpSpPr/>
          <p:nvPr/>
        </p:nvGrpSpPr>
        <p:grpSpPr>
          <a:xfrm rot="-7675271">
            <a:off x="9303017" y="686757"/>
            <a:ext cx="3959087" cy="583251"/>
            <a:chOff x="0" y="0"/>
            <a:chExt cx="1807584" cy="266293"/>
          </a:xfrm>
        </p:grpSpPr>
        <p:sp>
          <p:nvSpPr>
            <p:cNvPr name="Freeform 9" id="9"/>
            <p:cNvSpPr/>
            <p:nvPr/>
          </p:nvSpPr>
          <p:spPr>
            <a:xfrm flipH="false" flipV="false" rot="0">
              <a:off x="0" y="0"/>
              <a:ext cx="1807584" cy="266293"/>
            </a:xfrm>
            <a:custGeom>
              <a:avLst/>
              <a:gdLst/>
              <a:ahLst/>
              <a:cxnLst/>
              <a:rect r="r" b="b" t="t" l="l"/>
              <a:pathLst>
                <a:path h="266293" w="1807584">
                  <a:moveTo>
                    <a:pt x="1604384" y="0"/>
                  </a:moveTo>
                  <a:lnTo>
                    <a:pt x="0" y="0"/>
                  </a:lnTo>
                  <a:lnTo>
                    <a:pt x="203200" y="266293"/>
                  </a:lnTo>
                  <a:lnTo>
                    <a:pt x="1807584" y="266293"/>
                  </a:lnTo>
                  <a:lnTo>
                    <a:pt x="1604384" y="0"/>
                  </a:lnTo>
                  <a:close/>
                </a:path>
              </a:pathLst>
            </a:custGeom>
            <a:solidFill>
              <a:srgbClr val="FFBC00"/>
            </a:solidFill>
          </p:spPr>
        </p:sp>
        <p:sp>
          <p:nvSpPr>
            <p:cNvPr name="TextBox 10" id="10"/>
            <p:cNvSpPr txBox="true"/>
            <p:nvPr/>
          </p:nvSpPr>
          <p:spPr>
            <a:xfrm>
              <a:off x="101600" y="-57150"/>
              <a:ext cx="1604384" cy="32344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7657944">
            <a:off x="8499809" y="721266"/>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12" id="12"/>
          <p:cNvGrpSpPr/>
          <p:nvPr/>
        </p:nvGrpSpPr>
        <p:grpSpPr>
          <a:xfrm rot="-7667943">
            <a:off x="8266438" y="875005"/>
            <a:ext cx="4922211" cy="683724"/>
            <a:chOff x="0" y="0"/>
            <a:chExt cx="1917072" cy="266293"/>
          </a:xfrm>
        </p:grpSpPr>
        <p:sp>
          <p:nvSpPr>
            <p:cNvPr name="Freeform 13" id="13"/>
            <p:cNvSpPr/>
            <p:nvPr/>
          </p:nvSpPr>
          <p:spPr>
            <a:xfrm flipH="false" flipV="false" rot="0">
              <a:off x="0" y="0"/>
              <a:ext cx="1917072" cy="266293"/>
            </a:xfrm>
            <a:custGeom>
              <a:avLst/>
              <a:gdLst/>
              <a:ahLst/>
              <a:cxnLst/>
              <a:rect r="r" b="b" t="t" l="l"/>
              <a:pathLst>
                <a:path h="266293" w="1917072">
                  <a:moveTo>
                    <a:pt x="1713872" y="0"/>
                  </a:moveTo>
                  <a:lnTo>
                    <a:pt x="0" y="0"/>
                  </a:lnTo>
                  <a:lnTo>
                    <a:pt x="203200" y="266293"/>
                  </a:lnTo>
                  <a:lnTo>
                    <a:pt x="1917072" y="266293"/>
                  </a:lnTo>
                  <a:lnTo>
                    <a:pt x="1713872" y="0"/>
                  </a:lnTo>
                  <a:close/>
                </a:path>
              </a:pathLst>
            </a:custGeom>
            <a:solidFill>
              <a:srgbClr val="ED9B0F"/>
            </a:solidFill>
          </p:spPr>
        </p:sp>
        <p:sp>
          <p:nvSpPr>
            <p:cNvPr name="TextBox 14" id="14"/>
            <p:cNvSpPr txBox="true"/>
            <p:nvPr/>
          </p:nvSpPr>
          <p:spPr>
            <a:xfrm>
              <a:off x="101600" y="-57150"/>
              <a:ext cx="1713872" cy="32344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898349" y="7538995"/>
            <a:ext cx="4684928" cy="3005481"/>
            <a:chOff x="0" y="0"/>
            <a:chExt cx="1108615" cy="711200"/>
          </a:xfrm>
        </p:grpSpPr>
        <p:sp>
          <p:nvSpPr>
            <p:cNvPr name="Freeform 16" id="16"/>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17" id="17"/>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3254127">
            <a:off x="9982228" y="8948561"/>
            <a:ext cx="3847506" cy="182757"/>
          </a:xfrm>
          <a:custGeom>
            <a:avLst/>
            <a:gdLst/>
            <a:ahLst/>
            <a:cxnLst/>
            <a:rect r="r" b="b" t="t" l="l"/>
            <a:pathLst>
              <a:path h="182757" w="3847506">
                <a:moveTo>
                  <a:pt x="0" y="0"/>
                </a:moveTo>
                <a:lnTo>
                  <a:pt x="3847506" y="0"/>
                </a:lnTo>
                <a:lnTo>
                  <a:pt x="3847506" y="182756"/>
                </a:lnTo>
                <a:lnTo>
                  <a:pt x="0" y="182756"/>
                </a:lnTo>
                <a:lnTo>
                  <a:pt x="0" y="0"/>
                </a:lnTo>
                <a:close/>
              </a:path>
            </a:pathLst>
          </a:custGeom>
          <a:blipFill>
            <a:blip r:embed="rId3">
              <a:alphaModFix amt="70000"/>
            </a:blip>
            <a:stretch>
              <a:fillRect l="0" t="0" r="0" b="0"/>
            </a:stretch>
          </a:blipFill>
        </p:spPr>
      </p:sp>
      <p:grpSp>
        <p:nvGrpSpPr>
          <p:cNvPr name="Group 19" id="19"/>
          <p:cNvGrpSpPr/>
          <p:nvPr/>
        </p:nvGrpSpPr>
        <p:grpSpPr>
          <a:xfrm rot="-3233192">
            <a:off x="9350409" y="8940314"/>
            <a:ext cx="3959087" cy="583251"/>
            <a:chOff x="0" y="0"/>
            <a:chExt cx="1807584" cy="266293"/>
          </a:xfrm>
        </p:grpSpPr>
        <p:sp>
          <p:nvSpPr>
            <p:cNvPr name="Freeform 20" id="20"/>
            <p:cNvSpPr/>
            <p:nvPr/>
          </p:nvSpPr>
          <p:spPr>
            <a:xfrm flipH="false" flipV="false" rot="0">
              <a:off x="0" y="0"/>
              <a:ext cx="1807584" cy="266293"/>
            </a:xfrm>
            <a:custGeom>
              <a:avLst/>
              <a:gdLst/>
              <a:ahLst/>
              <a:cxnLst/>
              <a:rect r="r" b="b" t="t" l="l"/>
              <a:pathLst>
                <a:path h="266293" w="1807584">
                  <a:moveTo>
                    <a:pt x="1604384" y="0"/>
                  </a:moveTo>
                  <a:lnTo>
                    <a:pt x="0" y="0"/>
                  </a:lnTo>
                  <a:lnTo>
                    <a:pt x="203200" y="266293"/>
                  </a:lnTo>
                  <a:lnTo>
                    <a:pt x="1807584" y="266293"/>
                  </a:lnTo>
                  <a:lnTo>
                    <a:pt x="1604384" y="0"/>
                  </a:lnTo>
                  <a:close/>
                </a:path>
              </a:pathLst>
            </a:custGeom>
            <a:solidFill>
              <a:srgbClr val="ED9B0F"/>
            </a:solidFill>
          </p:spPr>
        </p:sp>
        <p:sp>
          <p:nvSpPr>
            <p:cNvPr name="TextBox 21" id="21"/>
            <p:cNvSpPr txBox="true"/>
            <p:nvPr/>
          </p:nvSpPr>
          <p:spPr>
            <a:xfrm>
              <a:off x="101600" y="-57150"/>
              <a:ext cx="1604384" cy="323443"/>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3254127">
            <a:off x="8803373" y="8926461"/>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23" id="23"/>
          <p:cNvGrpSpPr/>
          <p:nvPr/>
        </p:nvGrpSpPr>
        <p:grpSpPr>
          <a:xfrm rot="-3233192">
            <a:off x="7784102" y="8295552"/>
            <a:ext cx="5979904" cy="918583"/>
            <a:chOff x="0" y="0"/>
            <a:chExt cx="1733545" cy="266293"/>
          </a:xfrm>
        </p:grpSpPr>
        <p:sp>
          <p:nvSpPr>
            <p:cNvPr name="Freeform 24" id="24"/>
            <p:cNvSpPr/>
            <p:nvPr/>
          </p:nvSpPr>
          <p:spPr>
            <a:xfrm flipH="false" flipV="false" rot="0">
              <a:off x="0" y="0"/>
              <a:ext cx="1733545" cy="266293"/>
            </a:xfrm>
            <a:custGeom>
              <a:avLst/>
              <a:gdLst/>
              <a:ahLst/>
              <a:cxnLst/>
              <a:rect r="r" b="b" t="t" l="l"/>
              <a:pathLst>
                <a:path h="266293" w="1733545">
                  <a:moveTo>
                    <a:pt x="1530345" y="0"/>
                  </a:moveTo>
                  <a:lnTo>
                    <a:pt x="0" y="0"/>
                  </a:lnTo>
                  <a:lnTo>
                    <a:pt x="203200" y="266293"/>
                  </a:lnTo>
                  <a:lnTo>
                    <a:pt x="1733545" y="266293"/>
                  </a:lnTo>
                  <a:lnTo>
                    <a:pt x="1530345" y="0"/>
                  </a:lnTo>
                  <a:close/>
                </a:path>
              </a:pathLst>
            </a:custGeom>
            <a:solidFill>
              <a:srgbClr val="FFBC00"/>
            </a:solidFill>
          </p:spPr>
        </p:sp>
        <p:sp>
          <p:nvSpPr>
            <p:cNvPr name="TextBox 25" id="25"/>
            <p:cNvSpPr txBox="true"/>
            <p:nvPr/>
          </p:nvSpPr>
          <p:spPr>
            <a:xfrm>
              <a:off x="101600" y="-57150"/>
              <a:ext cx="1530345" cy="323443"/>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3136011">
            <a:off x="8438361" y="8768216"/>
            <a:ext cx="7412268" cy="352083"/>
          </a:xfrm>
          <a:custGeom>
            <a:avLst/>
            <a:gdLst/>
            <a:ahLst/>
            <a:cxnLst/>
            <a:rect r="r" b="b" t="t" l="l"/>
            <a:pathLst>
              <a:path h="352083" w="7412268">
                <a:moveTo>
                  <a:pt x="0" y="0"/>
                </a:moveTo>
                <a:lnTo>
                  <a:pt x="7412268" y="0"/>
                </a:lnTo>
                <a:lnTo>
                  <a:pt x="7412268" y="352083"/>
                </a:lnTo>
                <a:lnTo>
                  <a:pt x="0" y="352083"/>
                </a:lnTo>
                <a:lnTo>
                  <a:pt x="0" y="0"/>
                </a:lnTo>
                <a:close/>
              </a:path>
            </a:pathLst>
          </a:custGeom>
          <a:blipFill>
            <a:blip r:embed="rId3">
              <a:alphaModFix amt="70000"/>
            </a:blip>
            <a:stretch>
              <a:fillRect l="0" t="0" r="0" b="0"/>
            </a:stretch>
          </a:blipFill>
        </p:spPr>
      </p:sp>
      <p:grpSp>
        <p:nvGrpSpPr>
          <p:cNvPr name="Group 27" id="27"/>
          <p:cNvGrpSpPr/>
          <p:nvPr/>
        </p:nvGrpSpPr>
        <p:grpSpPr>
          <a:xfrm rot="3129624">
            <a:off x="7595385" y="10436466"/>
            <a:ext cx="14392473" cy="1344867"/>
            <a:chOff x="0" y="0"/>
            <a:chExt cx="2939684" cy="274691"/>
          </a:xfrm>
        </p:grpSpPr>
        <p:sp>
          <p:nvSpPr>
            <p:cNvPr name="Freeform 28" id="28"/>
            <p:cNvSpPr/>
            <p:nvPr/>
          </p:nvSpPr>
          <p:spPr>
            <a:xfrm flipH="false" flipV="false" rot="0">
              <a:off x="0" y="0"/>
              <a:ext cx="2939684" cy="274691"/>
            </a:xfrm>
            <a:custGeom>
              <a:avLst/>
              <a:gdLst/>
              <a:ahLst/>
              <a:cxnLst/>
              <a:rect r="r" b="b" t="t" l="l"/>
              <a:pathLst>
                <a:path h="274691" w="2939684">
                  <a:moveTo>
                    <a:pt x="203200" y="0"/>
                  </a:moveTo>
                  <a:lnTo>
                    <a:pt x="2939684" y="0"/>
                  </a:lnTo>
                  <a:lnTo>
                    <a:pt x="2736484" y="274691"/>
                  </a:lnTo>
                  <a:lnTo>
                    <a:pt x="0" y="274691"/>
                  </a:lnTo>
                  <a:lnTo>
                    <a:pt x="203200" y="0"/>
                  </a:lnTo>
                  <a:close/>
                </a:path>
              </a:pathLst>
            </a:custGeom>
            <a:solidFill>
              <a:srgbClr val="ED9B0F"/>
            </a:solidFill>
          </p:spPr>
        </p:sp>
        <p:sp>
          <p:nvSpPr>
            <p:cNvPr name="TextBox 29" id="29"/>
            <p:cNvSpPr txBox="true"/>
            <p:nvPr/>
          </p:nvSpPr>
          <p:spPr>
            <a:xfrm>
              <a:off x="101600" y="-57150"/>
              <a:ext cx="2736484" cy="33184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3233192">
            <a:off x="8162626" y="1547845"/>
            <a:ext cx="10147670" cy="990247"/>
            <a:chOff x="0" y="0"/>
            <a:chExt cx="2728865" cy="266293"/>
          </a:xfrm>
        </p:grpSpPr>
        <p:sp>
          <p:nvSpPr>
            <p:cNvPr name="Freeform 31" id="31"/>
            <p:cNvSpPr/>
            <p:nvPr/>
          </p:nvSpPr>
          <p:spPr>
            <a:xfrm flipH="false" flipV="false" rot="0">
              <a:off x="0" y="0"/>
              <a:ext cx="2728865" cy="266293"/>
            </a:xfrm>
            <a:custGeom>
              <a:avLst/>
              <a:gdLst/>
              <a:ahLst/>
              <a:cxnLst/>
              <a:rect r="r" b="b" t="t" l="l"/>
              <a:pathLst>
                <a:path h="266293" w="2728865">
                  <a:moveTo>
                    <a:pt x="2525665" y="0"/>
                  </a:moveTo>
                  <a:lnTo>
                    <a:pt x="0" y="0"/>
                  </a:lnTo>
                  <a:lnTo>
                    <a:pt x="203200" y="266293"/>
                  </a:lnTo>
                  <a:lnTo>
                    <a:pt x="2728865" y="266293"/>
                  </a:lnTo>
                  <a:lnTo>
                    <a:pt x="2525665" y="0"/>
                  </a:lnTo>
                  <a:close/>
                </a:path>
              </a:pathLst>
            </a:custGeom>
            <a:solidFill>
              <a:srgbClr val="ED9B0F"/>
            </a:solidFill>
          </p:spPr>
        </p:sp>
        <p:sp>
          <p:nvSpPr>
            <p:cNvPr name="TextBox 32" id="32"/>
            <p:cNvSpPr txBox="true"/>
            <p:nvPr/>
          </p:nvSpPr>
          <p:spPr>
            <a:xfrm>
              <a:off x="101600" y="-57150"/>
              <a:ext cx="2525665" cy="323443"/>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3237598">
            <a:off x="9362717" y="1629632"/>
            <a:ext cx="7276226" cy="345621"/>
          </a:xfrm>
          <a:custGeom>
            <a:avLst/>
            <a:gdLst/>
            <a:ahLst/>
            <a:cxnLst/>
            <a:rect r="r" b="b" t="t" l="l"/>
            <a:pathLst>
              <a:path h="345621" w="7276226">
                <a:moveTo>
                  <a:pt x="0" y="0"/>
                </a:moveTo>
                <a:lnTo>
                  <a:pt x="7276225" y="0"/>
                </a:lnTo>
                <a:lnTo>
                  <a:pt x="7276225" y="345620"/>
                </a:lnTo>
                <a:lnTo>
                  <a:pt x="0" y="345620"/>
                </a:lnTo>
                <a:lnTo>
                  <a:pt x="0" y="0"/>
                </a:lnTo>
                <a:close/>
              </a:path>
            </a:pathLst>
          </a:custGeom>
          <a:blipFill>
            <a:blip r:embed="rId3">
              <a:alphaModFix amt="70000"/>
            </a:blip>
            <a:stretch>
              <a:fillRect l="0" t="0" r="0" b="0"/>
            </a:stretch>
          </a:blipFill>
        </p:spPr>
      </p:sp>
      <p:sp>
        <p:nvSpPr>
          <p:cNvPr name="Freeform 34" id="34"/>
          <p:cNvSpPr/>
          <p:nvPr/>
        </p:nvSpPr>
        <p:spPr>
          <a:xfrm flipH="false" flipV="false" rot="3136011">
            <a:off x="7877542" y="8040249"/>
            <a:ext cx="9848529" cy="467805"/>
          </a:xfrm>
          <a:custGeom>
            <a:avLst/>
            <a:gdLst/>
            <a:ahLst/>
            <a:cxnLst/>
            <a:rect r="r" b="b" t="t" l="l"/>
            <a:pathLst>
              <a:path h="467805" w="9848529">
                <a:moveTo>
                  <a:pt x="0" y="0"/>
                </a:moveTo>
                <a:lnTo>
                  <a:pt x="9848529" y="0"/>
                </a:lnTo>
                <a:lnTo>
                  <a:pt x="9848529" y="467805"/>
                </a:lnTo>
                <a:lnTo>
                  <a:pt x="0" y="467805"/>
                </a:lnTo>
                <a:lnTo>
                  <a:pt x="0" y="0"/>
                </a:lnTo>
                <a:close/>
              </a:path>
            </a:pathLst>
          </a:custGeom>
          <a:blipFill>
            <a:blip r:embed="rId3">
              <a:alphaModFix amt="70000"/>
            </a:blip>
            <a:stretch>
              <a:fillRect l="0" t="0" r="0" b="0"/>
            </a:stretch>
          </a:blipFill>
        </p:spPr>
      </p:sp>
      <p:grpSp>
        <p:nvGrpSpPr>
          <p:cNvPr name="Group 35" id="35"/>
          <p:cNvGrpSpPr/>
          <p:nvPr/>
        </p:nvGrpSpPr>
        <p:grpSpPr>
          <a:xfrm rot="3129624">
            <a:off x="8143042" y="7729127"/>
            <a:ext cx="10890298" cy="1017616"/>
            <a:chOff x="0" y="0"/>
            <a:chExt cx="2939684" cy="274691"/>
          </a:xfrm>
        </p:grpSpPr>
        <p:sp>
          <p:nvSpPr>
            <p:cNvPr name="Freeform 36" id="36"/>
            <p:cNvSpPr/>
            <p:nvPr/>
          </p:nvSpPr>
          <p:spPr>
            <a:xfrm flipH="false" flipV="false" rot="0">
              <a:off x="0" y="0"/>
              <a:ext cx="2939684" cy="274691"/>
            </a:xfrm>
            <a:custGeom>
              <a:avLst/>
              <a:gdLst/>
              <a:ahLst/>
              <a:cxnLst/>
              <a:rect r="r" b="b" t="t" l="l"/>
              <a:pathLst>
                <a:path h="274691" w="2939684">
                  <a:moveTo>
                    <a:pt x="203200" y="0"/>
                  </a:moveTo>
                  <a:lnTo>
                    <a:pt x="2939684" y="0"/>
                  </a:lnTo>
                  <a:lnTo>
                    <a:pt x="2736484" y="274691"/>
                  </a:lnTo>
                  <a:lnTo>
                    <a:pt x="0" y="274691"/>
                  </a:lnTo>
                  <a:lnTo>
                    <a:pt x="203200" y="0"/>
                  </a:lnTo>
                  <a:close/>
                </a:path>
              </a:pathLst>
            </a:custGeom>
            <a:solidFill>
              <a:srgbClr val="FFBC00"/>
            </a:solidFill>
          </p:spPr>
        </p:sp>
        <p:sp>
          <p:nvSpPr>
            <p:cNvPr name="TextBox 37" id="37"/>
            <p:cNvSpPr txBox="true"/>
            <p:nvPr/>
          </p:nvSpPr>
          <p:spPr>
            <a:xfrm>
              <a:off x="101600" y="-57150"/>
              <a:ext cx="2736484" cy="331841"/>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3233192">
            <a:off x="8793850" y="1154249"/>
            <a:ext cx="7155380" cy="1008470"/>
            <a:chOff x="0" y="0"/>
            <a:chExt cx="1889421" cy="266293"/>
          </a:xfrm>
        </p:grpSpPr>
        <p:sp>
          <p:nvSpPr>
            <p:cNvPr name="Freeform 39" id="39"/>
            <p:cNvSpPr/>
            <p:nvPr/>
          </p:nvSpPr>
          <p:spPr>
            <a:xfrm flipH="false" flipV="false" rot="0">
              <a:off x="0" y="0"/>
              <a:ext cx="1889421" cy="266293"/>
            </a:xfrm>
            <a:custGeom>
              <a:avLst/>
              <a:gdLst/>
              <a:ahLst/>
              <a:cxnLst/>
              <a:rect r="r" b="b" t="t" l="l"/>
              <a:pathLst>
                <a:path h="266293" w="1889421">
                  <a:moveTo>
                    <a:pt x="1686221" y="0"/>
                  </a:moveTo>
                  <a:lnTo>
                    <a:pt x="0" y="0"/>
                  </a:lnTo>
                  <a:lnTo>
                    <a:pt x="203200" y="266293"/>
                  </a:lnTo>
                  <a:lnTo>
                    <a:pt x="1889421" y="266293"/>
                  </a:lnTo>
                  <a:lnTo>
                    <a:pt x="1686221" y="0"/>
                  </a:lnTo>
                  <a:close/>
                </a:path>
              </a:pathLst>
            </a:custGeom>
            <a:solidFill>
              <a:srgbClr val="FFBC00"/>
            </a:solidFill>
          </p:spPr>
        </p:sp>
        <p:sp>
          <p:nvSpPr>
            <p:cNvPr name="TextBox 40" id="40"/>
            <p:cNvSpPr txBox="true"/>
            <p:nvPr/>
          </p:nvSpPr>
          <p:spPr>
            <a:xfrm>
              <a:off x="101600" y="-57150"/>
              <a:ext cx="1686221" cy="323443"/>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028700" y="2282576"/>
            <a:ext cx="5644249" cy="1343025"/>
          </a:xfrm>
          <a:prstGeom prst="rect">
            <a:avLst/>
          </a:prstGeom>
        </p:spPr>
        <p:txBody>
          <a:bodyPr anchor="t" rtlCol="false" tIns="0" lIns="0" bIns="0" rIns="0">
            <a:spAutoFit/>
          </a:bodyPr>
          <a:lstStyle/>
          <a:p>
            <a:pPr algn="l">
              <a:lnSpc>
                <a:spcPts val="5174"/>
              </a:lnSpc>
            </a:pPr>
            <a:r>
              <a:rPr lang="en-US" sz="4499">
                <a:solidFill>
                  <a:srgbClr val="000000"/>
                </a:solidFill>
                <a:latin typeface="Poppins Bold"/>
                <a:ea typeface="Poppins Bold"/>
                <a:cs typeface="Poppins Bold"/>
                <a:sym typeface="Poppins Bold"/>
              </a:rPr>
              <a:t>ESTRUCTURAS DE CONTROL</a:t>
            </a:r>
          </a:p>
        </p:txBody>
      </p:sp>
      <p:sp>
        <p:nvSpPr>
          <p:cNvPr name="TextBox 42" id="42"/>
          <p:cNvSpPr txBox="true"/>
          <p:nvPr/>
        </p:nvSpPr>
        <p:spPr>
          <a:xfrm rot="0">
            <a:off x="1028700" y="4360308"/>
            <a:ext cx="8410696" cy="3702050"/>
          </a:xfrm>
          <a:prstGeom prst="rect">
            <a:avLst/>
          </a:prstGeom>
        </p:spPr>
        <p:txBody>
          <a:bodyPr anchor="t" rtlCol="false" tIns="0" lIns="0" bIns="0" rIns="0">
            <a:spAutoFit/>
          </a:bodyPr>
          <a:lstStyle/>
          <a:p>
            <a:pPr algn="l">
              <a:lnSpc>
                <a:spcPts val="3249"/>
              </a:lnSpc>
            </a:pPr>
            <a:r>
              <a:rPr lang="en-US" sz="2499">
                <a:solidFill>
                  <a:srgbClr val="000000"/>
                </a:solidFill>
                <a:latin typeface="Poppins"/>
                <a:ea typeface="Poppins"/>
                <a:cs typeface="Poppins"/>
                <a:sym typeface="Poppins"/>
              </a:rPr>
              <a:t>Las estructuras de control son un conjunto de instrucciones en un programa que permiten alterar el flujo de ejecución de las operaciones, es decir, dictan cómo y cuándo se deben ejecutar las distintas partes del código. Estas estructuras son fundamentales en la programación, ya que sin ellas, los programas seguirían una ejecución secuencial y lineal, sin poder realizar decisiones, repeticiones o desviaciones en el flujo del programa.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635" y="-197918"/>
            <a:ext cx="7805688" cy="10681895"/>
            <a:chOff x="0" y="0"/>
            <a:chExt cx="23248112" cy="31814478"/>
          </a:xfrm>
        </p:grpSpPr>
        <p:sp>
          <p:nvSpPr>
            <p:cNvPr name="Freeform 3" id="3"/>
            <p:cNvSpPr/>
            <p:nvPr/>
          </p:nvSpPr>
          <p:spPr>
            <a:xfrm flipH="false" flipV="false" rot="0">
              <a:off x="0" y="0"/>
              <a:ext cx="23248113" cy="31814517"/>
            </a:xfrm>
            <a:custGeom>
              <a:avLst/>
              <a:gdLst/>
              <a:ahLst/>
              <a:cxnLst/>
              <a:rect r="r" b="b" t="t" l="l"/>
              <a:pathLst>
                <a:path h="31814517" w="23248113">
                  <a:moveTo>
                    <a:pt x="0" y="0"/>
                  </a:moveTo>
                  <a:lnTo>
                    <a:pt x="0" y="31814517"/>
                  </a:lnTo>
                  <a:lnTo>
                    <a:pt x="9879330" y="31814517"/>
                  </a:lnTo>
                  <a:lnTo>
                    <a:pt x="23248113" y="14652625"/>
                  </a:lnTo>
                  <a:lnTo>
                    <a:pt x="23248113" y="14652498"/>
                  </a:lnTo>
                  <a:lnTo>
                    <a:pt x="12473051" y="0"/>
                  </a:lnTo>
                  <a:close/>
                </a:path>
              </a:pathLst>
            </a:custGeom>
            <a:blipFill>
              <a:blip r:embed="rId2"/>
              <a:stretch>
                <a:fillRect l="-52699" t="0" r="-52699" b="0"/>
              </a:stretch>
            </a:blipFill>
          </p:spPr>
        </p:sp>
      </p:grpSp>
      <p:grpSp>
        <p:nvGrpSpPr>
          <p:cNvPr name="Group 4" id="4"/>
          <p:cNvGrpSpPr/>
          <p:nvPr/>
        </p:nvGrpSpPr>
        <p:grpSpPr>
          <a:xfrm rot="-10800000">
            <a:off x="3998292" y="-1062930"/>
            <a:ext cx="5028189" cy="3225690"/>
            <a:chOff x="0" y="0"/>
            <a:chExt cx="1108615" cy="711200"/>
          </a:xfrm>
        </p:grpSpPr>
        <p:sp>
          <p:nvSpPr>
            <p:cNvPr name="Freeform 5" id="5"/>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6" id="6"/>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651951">
            <a:off x="4910572" y="791397"/>
            <a:ext cx="3847506" cy="182757"/>
          </a:xfrm>
          <a:custGeom>
            <a:avLst/>
            <a:gdLst/>
            <a:ahLst/>
            <a:cxnLst/>
            <a:rect r="r" b="b" t="t" l="l"/>
            <a:pathLst>
              <a:path h="182757" w="3847506">
                <a:moveTo>
                  <a:pt x="0" y="0"/>
                </a:moveTo>
                <a:lnTo>
                  <a:pt x="3847506" y="0"/>
                </a:lnTo>
                <a:lnTo>
                  <a:pt x="3847506" y="182757"/>
                </a:lnTo>
                <a:lnTo>
                  <a:pt x="0" y="182757"/>
                </a:lnTo>
                <a:lnTo>
                  <a:pt x="0" y="0"/>
                </a:lnTo>
                <a:close/>
              </a:path>
            </a:pathLst>
          </a:custGeom>
          <a:blipFill>
            <a:blip r:embed="rId3">
              <a:alphaModFix amt="70000"/>
            </a:blip>
            <a:stretch>
              <a:fillRect l="0" t="0" r="0" b="0"/>
            </a:stretch>
          </a:blipFill>
        </p:spPr>
      </p:sp>
      <p:grpSp>
        <p:nvGrpSpPr>
          <p:cNvPr name="Group 8" id="8"/>
          <p:cNvGrpSpPr/>
          <p:nvPr/>
        </p:nvGrpSpPr>
        <p:grpSpPr>
          <a:xfrm rot="0">
            <a:off x="3758209" y="7630435"/>
            <a:ext cx="4684928" cy="3005481"/>
            <a:chOff x="0" y="0"/>
            <a:chExt cx="1108615" cy="711200"/>
          </a:xfrm>
        </p:grpSpPr>
        <p:sp>
          <p:nvSpPr>
            <p:cNvPr name="Freeform 9" id="9"/>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10" id="10"/>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3233654">
            <a:off x="4659336" y="9258362"/>
            <a:ext cx="3847506" cy="182757"/>
          </a:xfrm>
          <a:custGeom>
            <a:avLst/>
            <a:gdLst/>
            <a:ahLst/>
            <a:cxnLst/>
            <a:rect r="r" b="b" t="t" l="l"/>
            <a:pathLst>
              <a:path h="182757" w="3847506">
                <a:moveTo>
                  <a:pt x="0" y="0"/>
                </a:moveTo>
                <a:lnTo>
                  <a:pt x="3847506" y="0"/>
                </a:lnTo>
                <a:lnTo>
                  <a:pt x="3847506" y="182756"/>
                </a:lnTo>
                <a:lnTo>
                  <a:pt x="0" y="182756"/>
                </a:lnTo>
                <a:lnTo>
                  <a:pt x="0" y="0"/>
                </a:lnTo>
                <a:close/>
              </a:path>
            </a:pathLst>
          </a:custGeom>
          <a:blipFill>
            <a:blip r:embed="rId3">
              <a:alphaModFix amt="70000"/>
            </a:blip>
            <a:stretch>
              <a:fillRect l="0" t="0" r="0" b="0"/>
            </a:stretch>
          </a:blipFill>
        </p:spPr>
      </p:sp>
      <p:grpSp>
        <p:nvGrpSpPr>
          <p:cNvPr name="Group 12" id="12"/>
          <p:cNvGrpSpPr/>
          <p:nvPr/>
        </p:nvGrpSpPr>
        <p:grpSpPr>
          <a:xfrm rot="-3140910">
            <a:off x="5222816" y="612348"/>
            <a:ext cx="4068424" cy="693222"/>
            <a:chOff x="0" y="0"/>
            <a:chExt cx="1533144" cy="261234"/>
          </a:xfrm>
        </p:grpSpPr>
        <p:sp>
          <p:nvSpPr>
            <p:cNvPr name="Freeform 13" id="13"/>
            <p:cNvSpPr/>
            <p:nvPr/>
          </p:nvSpPr>
          <p:spPr>
            <a:xfrm flipH="false" flipV="false" rot="0">
              <a:off x="0" y="0"/>
              <a:ext cx="1533144" cy="261234"/>
            </a:xfrm>
            <a:custGeom>
              <a:avLst/>
              <a:gdLst/>
              <a:ahLst/>
              <a:cxnLst/>
              <a:rect r="r" b="b" t="t" l="l"/>
              <a:pathLst>
                <a:path h="261234" w="1533144">
                  <a:moveTo>
                    <a:pt x="1329944" y="0"/>
                  </a:moveTo>
                  <a:lnTo>
                    <a:pt x="0" y="0"/>
                  </a:lnTo>
                  <a:lnTo>
                    <a:pt x="203200" y="261234"/>
                  </a:lnTo>
                  <a:lnTo>
                    <a:pt x="1533144" y="261234"/>
                  </a:lnTo>
                  <a:lnTo>
                    <a:pt x="1329944" y="0"/>
                  </a:lnTo>
                  <a:close/>
                </a:path>
              </a:pathLst>
            </a:custGeom>
            <a:solidFill>
              <a:srgbClr val="FFBC00"/>
            </a:solidFill>
          </p:spPr>
        </p:sp>
        <p:sp>
          <p:nvSpPr>
            <p:cNvPr name="TextBox 14" id="14"/>
            <p:cNvSpPr txBox="true"/>
            <p:nvPr/>
          </p:nvSpPr>
          <p:spPr>
            <a:xfrm>
              <a:off x="101600" y="-57150"/>
              <a:ext cx="1329944" cy="31838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7646715">
            <a:off x="4882352" y="1013509"/>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16" id="16"/>
          <p:cNvGrpSpPr/>
          <p:nvPr/>
        </p:nvGrpSpPr>
        <p:grpSpPr>
          <a:xfrm rot="-3140910">
            <a:off x="5581482" y="734175"/>
            <a:ext cx="4525889" cy="693222"/>
            <a:chOff x="0" y="0"/>
            <a:chExt cx="1705535" cy="261234"/>
          </a:xfrm>
        </p:grpSpPr>
        <p:sp>
          <p:nvSpPr>
            <p:cNvPr name="Freeform 17" id="17"/>
            <p:cNvSpPr/>
            <p:nvPr/>
          </p:nvSpPr>
          <p:spPr>
            <a:xfrm flipH="false" flipV="false" rot="0">
              <a:off x="0" y="0"/>
              <a:ext cx="1705535" cy="261234"/>
            </a:xfrm>
            <a:custGeom>
              <a:avLst/>
              <a:gdLst/>
              <a:ahLst/>
              <a:cxnLst/>
              <a:rect r="r" b="b" t="t" l="l"/>
              <a:pathLst>
                <a:path h="261234" w="1705535">
                  <a:moveTo>
                    <a:pt x="1502335" y="0"/>
                  </a:moveTo>
                  <a:lnTo>
                    <a:pt x="0" y="0"/>
                  </a:lnTo>
                  <a:lnTo>
                    <a:pt x="203200" y="261234"/>
                  </a:lnTo>
                  <a:lnTo>
                    <a:pt x="1705535" y="261234"/>
                  </a:lnTo>
                  <a:lnTo>
                    <a:pt x="1502335" y="0"/>
                  </a:lnTo>
                  <a:close/>
                </a:path>
              </a:pathLst>
            </a:custGeom>
            <a:solidFill>
              <a:srgbClr val="ED9B0F"/>
            </a:solidFill>
          </p:spPr>
        </p:sp>
        <p:sp>
          <p:nvSpPr>
            <p:cNvPr name="TextBox 18" id="18"/>
            <p:cNvSpPr txBox="true"/>
            <p:nvPr/>
          </p:nvSpPr>
          <p:spPr>
            <a:xfrm>
              <a:off x="101600" y="-57150"/>
              <a:ext cx="1502335" cy="31838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3220314">
            <a:off x="728059" y="1952455"/>
            <a:ext cx="9148440" cy="999835"/>
            <a:chOff x="0" y="0"/>
            <a:chExt cx="2554105" cy="279139"/>
          </a:xfrm>
        </p:grpSpPr>
        <p:sp>
          <p:nvSpPr>
            <p:cNvPr name="Freeform 20" id="20"/>
            <p:cNvSpPr/>
            <p:nvPr/>
          </p:nvSpPr>
          <p:spPr>
            <a:xfrm flipH="false" flipV="false" rot="0">
              <a:off x="0" y="0"/>
              <a:ext cx="2554105" cy="279139"/>
            </a:xfrm>
            <a:custGeom>
              <a:avLst/>
              <a:gdLst/>
              <a:ahLst/>
              <a:cxnLst/>
              <a:rect r="r" b="b" t="t" l="l"/>
              <a:pathLst>
                <a:path h="279139" w="2554105">
                  <a:moveTo>
                    <a:pt x="203200" y="0"/>
                  </a:moveTo>
                  <a:lnTo>
                    <a:pt x="2554105" y="0"/>
                  </a:lnTo>
                  <a:lnTo>
                    <a:pt x="2350905" y="279139"/>
                  </a:lnTo>
                  <a:lnTo>
                    <a:pt x="0" y="279139"/>
                  </a:lnTo>
                  <a:lnTo>
                    <a:pt x="203200" y="0"/>
                  </a:lnTo>
                  <a:close/>
                </a:path>
              </a:pathLst>
            </a:custGeom>
            <a:solidFill>
              <a:srgbClr val="ED9B0F"/>
            </a:solidFill>
          </p:spPr>
        </p:sp>
        <p:sp>
          <p:nvSpPr>
            <p:cNvPr name="TextBox 21" id="21"/>
            <p:cNvSpPr txBox="true"/>
            <p:nvPr/>
          </p:nvSpPr>
          <p:spPr>
            <a:xfrm>
              <a:off x="101600" y="-57150"/>
              <a:ext cx="2350905" cy="33628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3220314">
            <a:off x="4431127" y="8639462"/>
            <a:ext cx="4915281" cy="769791"/>
            <a:chOff x="0" y="0"/>
            <a:chExt cx="1782359" cy="279139"/>
          </a:xfrm>
        </p:grpSpPr>
        <p:sp>
          <p:nvSpPr>
            <p:cNvPr name="Freeform 23" id="23"/>
            <p:cNvSpPr/>
            <p:nvPr/>
          </p:nvSpPr>
          <p:spPr>
            <a:xfrm flipH="false" flipV="false" rot="0">
              <a:off x="0" y="0"/>
              <a:ext cx="1782359" cy="279139"/>
            </a:xfrm>
            <a:custGeom>
              <a:avLst/>
              <a:gdLst/>
              <a:ahLst/>
              <a:cxnLst/>
              <a:rect r="r" b="b" t="t" l="l"/>
              <a:pathLst>
                <a:path h="279139" w="1782359">
                  <a:moveTo>
                    <a:pt x="203200" y="0"/>
                  </a:moveTo>
                  <a:lnTo>
                    <a:pt x="1782359" y="0"/>
                  </a:lnTo>
                  <a:lnTo>
                    <a:pt x="1579159" y="279139"/>
                  </a:lnTo>
                  <a:lnTo>
                    <a:pt x="0" y="279139"/>
                  </a:lnTo>
                  <a:lnTo>
                    <a:pt x="203200" y="0"/>
                  </a:lnTo>
                  <a:close/>
                </a:path>
              </a:pathLst>
            </a:custGeom>
            <a:solidFill>
              <a:srgbClr val="ED9B0F"/>
            </a:solidFill>
          </p:spPr>
        </p:sp>
        <p:sp>
          <p:nvSpPr>
            <p:cNvPr name="TextBox 24" id="24"/>
            <p:cNvSpPr txBox="true"/>
            <p:nvPr/>
          </p:nvSpPr>
          <p:spPr>
            <a:xfrm>
              <a:off x="101600" y="-57150"/>
              <a:ext cx="1579159" cy="336289"/>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3218702">
            <a:off x="4604946" y="8961707"/>
            <a:ext cx="4841514" cy="229972"/>
          </a:xfrm>
          <a:custGeom>
            <a:avLst/>
            <a:gdLst/>
            <a:ahLst/>
            <a:cxnLst/>
            <a:rect r="r" b="b" t="t" l="l"/>
            <a:pathLst>
              <a:path h="229972" w="4841514">
                <a:moveTo>
                  <a:pt x="0" y="0"/>
                </a:moveTo>
                <a:lnTo>
                  <a:pt x="4841515" y="0"/>
                </a:lnTo>
                <a:lnTo>
                  <a:pt x="4841515" y="229972"/>
                </a:lnTo>
                <a:lnTo>
                  <a:pt x="0" y="229972"/>
                </a:lnTo>
                <a:lnTo>
                  <a:pt x="0" y="0"/>
                </a:lnTo>
                <a:close/>
              </a:path>
            </a:pathLst>
          </a:custGeom>
          <a:blipFill>
            <a:blip r:embed="rId3">
              <a:alphaModFix amt="70000"/>
            </a:blip>
            <a:stretch>
              <a:fillRect l="0" t="0" r="0" b="0"/>
            </a:stretch>
          </a:blipFill>
        </p:spPr>
      </p:sp>
      <p:grpSp>
        <p:nvGrpSpPr>
          <p:cNvPr name="Group 26" id="26"/>
          <p:cNvGrpSpPr/>
          <p:nvPr/>
        </p:nvGrpSpPr>
        <p:grpSpPr>
          <a:xfrm rot="3220314">
            <a:off x="4752752" y="8373962"/>
            <a:ext cx="5493791" cy="929094"/>
            <a:chOff x="0" y="0"/>
            <a:chExt cx="1650564" cy="279139"/>
          </a:xfrm>
        </p:grpSpPr>
        <p:sp>
          <p:nvSpPr>
            <p:cNvPr name="Freeform 27" id="27"/>
            <p:cNvSpPr/>
            <p:nvPr/>
          </p:nvSpPr>
          <p:spPr>
            <a:xfrm flipH="false" flipV="false" rot="0">
              <a:off x="0" y="0"/>
              <a:ext cx="1650564" cy="279139"/>
            </a:xfrm>
            <a:custGeom>
              <a:avLst/>
              <a:gdLst/>
              <a:ahLst/>
              <a:cxnLst/>
              <a:rect r="r" b="b" t="t" l="l"/>
              <a:pathLst>
                <a:path h="279139" w="1650564">
                  <a:moveTo>
                    <a:pt x="203200" y="0"/>
                  </a:moveTo>
                  <a:lnTo>
                    <a:pt x="1650564" y="0"/>
                  </a:lnTo>
                  <a:lnTo>
                    <a:pt x="1447364" y="279139"/>
                  </a:lnTo>
                  <a:lnTo>
                    <a:pt x="0" y="279139"/>
                  </a:lnTo>
                  <a:lnTo>
                    <a:pt x="203200" y="0"/>
                  </a:lnTo>
                  <a:close/>
                </a:path>
              </a:pathLst>
            </a:custGeom>
            <a:solidFill>
              <a:srgbClr val="FFBC00"/>
            </a:solidFill>
          </p:spPr>
        </p:sp>
        <p:sp>
          <p:nvSpPr>
            <p:cNvPr name="TextBox 28" id="28"/>
            <p:cNvSpPr txBox="true"/>
            <p:nvPr/>
          </p:nvSpPr>
          <p:spPr>
            <a:xfrm>
              <a:off x="101600" y="-57150"/>
              <a:ext cx="1447364" cy="336289"/>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3140910">
            <a:off x="404529" y="8766415"/>
            <a:ext cx="9453283" cy="1008385"/>
            <a:chOff x="0" y="0"/>
            <a:chExt cx="2448979" cy="261234"/>
          </a:xfrm>
        </p:grpSpPr>
        <p:sp>
          <p:nvSpPr>
            <p:cNvPr name="Freeform 30" id="30"/>
            <p:cNvSpPr/>
            <p:nvPr/>
          </p:nvSpPr>
          <p:spPr>
            <a:xfrm flipH="false" flipV="false" rot="0">
              <a:off x="0" y="0"/>
              <a:ext cx="2448979" cy="261234"/>
            </a:xfrm>
            <a:custGeom>
              <a:avLst/>
              <a:gdLst/>
              <a:ahLst/>
              <a:cxnLst/>
              <a:rect r="r" b="b" t="t" l="l"/>
              <a:pathLst>
                <a:path h="261234" w="2448979">
                  <a:moveTo>
                    <a:pt x="2245779" y="0"/>
                  </a:moveTo>
                  <a:lnTo>
                    <a:pt x="0" y="0"/>
                  </a:lnTo>
                  <a:lnTo>
                    <a:pt x="203200" y="261234"/>
                  </a:lnTo>
                  <a:lnTo>
                    <a:pt x="2448979" y="261234"/>
                  </a:lnTo>
                  <a:lnTo>
                    <a:pt x="2245779" y="0"/>
                  </a:lnTo>
                  <a:close/>
                </a:path>
              </a:pathLst>
            </a:custGeom>
            <a:solidFill>
              <a:srgbClr val="ED9B0F"/>
            </a:solidFill>
          </p:spPr>
        </p:sp>
        <p:sp>
          <p:nvSpPr>
            <p:cNvPr name="TextBox 31" id="31"/>
            <p:cNvSpPr txBox="true"/>
            <p:nvPr/>
          </p:nvSpPr>
          <p:spPr>
            <a:xfrm>
              <a:off x="101600" y="-57150"/>
              <a:ext cx="2245779" cy="318384"/>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3227801">
            <a:off x="1629251" y="1694836"/>
            <a:ext cx="7276226" cy="345621"/>
          </a:xfrm>
          <a:custGeom>
            <a:avLst/>
            <a:gdLst/>
            <a:ahLst/>
            <a:cxnLst/>
            <a:rect r="r" b="b" t="t" l="l"/>
            <a:pathLst>
              <a:path h="345621" w="7276226">
                <a:moveTo>
                  <a:pt x="0" y="0"/>
                </a:moveTo>
                <a:lnTo>
                  <a:pt x="7276225" y="0"/>
                </a:lnTo>
                <a:lnTo>
                  <a:pt x="7276225" y="345621"/>
                </a:lnTo>
                <a:lnTo>
                  <a:pt x="0" y="345621"/>
                </a:lnTo>
                <a:lnTo>
                  <a:pt x="0" y="0"/>
                </a:lnTo>
                <a:close/>
              </a:path>
            </a:pathLst>
          </a:custGeom>
          <a:blipFill>
            <a:blip r:embed="rId3">
              <a:alphaModFix amt="70000"/>
            </a:blip>
            <a:stretch>
              <a:fillRect l="0" t="0" r="0" b="0"/>
            </a:stretch>
          </a:blipFill>
        </p:spPr>
      </p:sp>
      <p:sp>
        <p:nvSpPr>
          <p:cNvPr name="Freeform 33" id="33"/>
          <p:cNvSpPr/>
          <p:nvPr/>
        </p:nvSpPr>
        <p:spPr>
          <a:xfrm flipH="false" flipV="false" rot="-3220336">
            <a:off x="654582" y="7879261"/>
            <a:ext cx="9848529" cy="467805"/>
          </a:xfrm>
          <a:custGeom>
            <a:avLst/>
            <a:gdLst/>
            <a:ahLst/>
            <a:cxnLst/>
            <a:rect r="r" b="b" t="t" l="l"/>
            <a:pathLst>
              <a:path h="467805" w="9848529">
                <a:moveTo>
                  <a:pt x="0" y="0"/>
                </a:moveTo>
                <a:lnTo>
                  <a:pt x="9848529" y="0"/>
                </a:lnTo>
                <a:lnTo>
                  <a:pt x="9848529" y="467806"/>
                </a:lnTo>
                <a:lnTo>
                  <a:pt x="0" y="467806"/>
                </a:lnTo>
                <a:lnTo>
                  <a:pt x="0" y="0"/>
                </a:lnTo>
                <a:close/>
              </a:path>
            </a:pathLst>
          </a:custGeom>
          <a:blipFill>
            <a:blip r:embed="rId3">
              <a:alphaModFix amt="70000"/>
            </a:blip>
            <a:stretch>
              <a:fillRect l="0" t="0" r="0" b="0"/>
            </a:stretch>
          </a:blipFill>
        </p:spPr>
      </p:sp>
      <p:grpSp>
        <p:nvGrpSpPr>
          <p:cNvPr name="Group 34" id="34"/>
          <p:cNvGrpSpPr/>
          <p:nvPr/>
        </p:nvGrpSpPr>
        <p:grpSpPr>
          <a:xfrm rot="3220314">
            <a:off x="1494287" y="744389"/>
            <a:ext cx="8169120" cy="1020910"/>
            <a:chOff x="0" y="0"/>
            <a:chExt cx="2233613" cy="279139"/>
          </a:xfrm>
        </p:grpSpPr>
        <p:sp>
          <p:nvSpPr>
            <p:cNvPr name="Freeform 35" id="35"/>
            <p:cNvSpPr/>
            <p:nvPr/>
          </p:nvSpPr>
          <p:spPr>
            <a:xfrm flipH="false" flipV="false" rot="0">
              <a:off x="0" y="0"/>
              <a:ext cx="2233613" cy="279139"/>
            </a:xfrm>
            <a:custGeom>
              <a:avLst/>
              <a:gdLst/>
              <a:ahLst/>
              <a:cxnLst/>
              <a:rect r="r" b="b" t="t" l="l"/>
              <a:pathLst>
                <a:path h="279139" w="2233613">
                  <a:moveTo>
                    <a:pt x="203200" y="0"/>
                  </a:moveTo>
                  <a:lnTo>
                    <a:pt x="2233613" y="0"/>
                  </a:lnTo>
                  <a:lnTo>
                    <a:pt x="2030413" y="279139"/>
                  </a:lnTo>
                  <a:lnTo>
                    <a:pt x="0" y="279139"/>
                  </a:lnTo>
                  <a:lnTo>
                    <a:pt x="203200" y="0"/>
                  </a:lnTo>
                  <a:close/>
                </a:path>
              </a:pathLst>
            </a:custGeom>
            <a:solidFill>
              <a:srgbClr val="FFBC00"/>
            </a:solidFill>
          </p:spPr>
        </p:sp>
        <p:sp>
          <p:nvSpPr>
            <p:cNvPr name="TextBox 36" id="36"/>
            <p:cNvSpPr txBox="true"/>
            <p:nvPr/>
          </p:nvSpPr>
          <p:spPr>
            <a:xfrm>
              <a:off x="101600" y="-57150"/>
              <a:ext cx="2030413" cy="33628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3140910">
            <a:off x="415814" y="7163378"/>
            <a:ext cx="9430714" cy="1005978"/>
            <a:chOff x="0" y="0"/>
            <a:chExt cx="2448979" cy="261234"/>
          </a:xfrm>
        </p:grpSpPr>
        <p:sp>
          <p:nvSpPr>
            <p:cNvPr name="Freeform 38" id="38"/>
            <p:cNvSpPr/>
            <p:nvPr/>
          </p:nvSpPr>
          <p:spPr>
            <a:xfrm flipH="false" flipV="false" rot="0">
              <a:off x="0" y="0"/>
              <a:ext cx="2448979" cy="261234"/>
            </a:xfrm>
            <a:custGeom>
              <a:avLst/>
              <a:gdLst/>
              <a:ahLst/>
              <a:cxnLst/>
              <a:rect r="r" b="b" t="t" l="l"/>
              <a:pathLst>
                <a:path h="261234" w="2448979">
                  <a:moveTo>
                    <a:pt x="2245779" y="0"/>
                  </a:moveTo>
                  <a:lnTo>
                    <a:pt x="0" y="0"/>
                  </a:lnTo>
                  <a:lnTo>
                    <a:pt x="203200" y="261234"/>
                  </a:lnTo>
                  <a:lnTo>
                    <a:pt x="2448979" y="261234"/>
                  </a:lnTo>
                  <a:lnTo>
                    <a:pt x="2245779" y="0"/>
                  </a:lnTo>
                  <a:close/>
                </a:path>
              </a:pathLst>
            </a:custGeom>
            <a:solidFill>
              <a:srgbClr val="FFBC00"/>
            </a:solidFill>
          </p:spPr>
        </p:sp>
        <p:sp>
          <p:nvSpPr>
            <p:cNvPr name="TextBox 39" id="39"/>
            <p:cNvSpPr txBox="true"/>
            <p:nvPr/>
          </p:nvSpPr>
          <p:spPr>
            <a:xfrm>
              <a:off x="101600" y="-57150"/>
              <a:ext cx="2245779" cy="318384"/>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9144000" y="3168681"/>
            <a:ext cx="8410696" cy="1317625"/>
          </a:xfrm>
          <a:prstGeom prst="rect">
            <a:avLst/>
          </a:prstGeom>
        </p:spPr>
        <p:txBody>
          <a:bodyPr anchor="t" rtlCol="false" tIns="0" lIns="0" bIns="0" rIns="0">
            <a:spAutoFit/>
          </a:bodyPr>
          <a:lstStyle/>
          <a:p>
            <a:pPr algn="r">
              <a:lnSpc>
                <a:spcPts val="2600"/>
              </a:lnSpc>
            </a:pPr>
            <a:r>
              <a:rPr lang="en-US" sz="2000">
                <a:solidFill>
                  <a:srgbClr val="000000"/>
                </a:solidFill>
                <a:latin typeface="Poppins"/>
                <a:ea typeface="Poppins"/>
                <a:cs typeface="Poppins"/>
                <a:sym typeface="Poppins"/>
              </a:rPr>
              <a:t>Las estructuras condicionales permiten que el programa tome decisiones y ejecute ciertas instrucciones solo si se cumplen ciertas condiciones. Esto se logra utilizando sentencias como if, else if (o elif en algunos lenguajes), y else.</a:t>
            </a:r>
          </a:p>
        </p:txBody>
      </p:sp>
      <p:sp>
        <p:nvSpPr>
          <p:cNvPr name="TextBox 41" id="41"/>
          <p:cNvSpPr txBox="true"/>
          <p:nvPr/>
        </p:nvSpPr>
        <p:spPr>
          <a:xfrm rot="0">
            <a:off x="9956221" y="2275949"/>
            <a:ext cx="7598475" cy="687705"/>
          </a:xfrm>
          <a:prstGeom prst="rect">
            <a:avLst/>
          </a:prstGeom>
        </p:spPr>
        <p:txBody>
          <a:bodyPr anchor="t" rtlCol="false" tIns="0" lIns="0" bIns="0" rIns="0">
            <a:spAutoFit/>
          </a:bodyPr>
          <a:lstStyle/>
          <a:p>
            <a:pPr algn="r">
              <a:lnSpc>
                <a:spcPts val="5084"/>
              </a:lnSpc>
            </a:pPr>
            <a:r>
              <a:rPr lang="en-US" sz="4499" spc="-134">
                <a:solidFill>
                  <a:srgbClr val="000000"/>
                </a:solidFill>
                <a:latin typeface="Poppins Bold"/>
                <a:ea typeface="Poppins Bold"/>
                <a:cs typeface="Poppins Bold"/>
                <a:sym typeface="Poppins Bold"/>
              </a:rPr>
              <a:t>Estructuras Condicionales</a:t>
            </a:r>
          </a:p>
        </p:txBody>
      </p:sp>
      <p:sp>
        <p:nvSpPr>
          <p:cNvPr name="TextBox 42" id="42"/>
          <p:cNvSpPr txBox="true"/>
          <p:nvPr/>
        </p:nvSpPr>
        <p:spPr>
          <a:xfrm rot="0">
            <a:off x="9144000" y="6207712"/>
            <a:ext cx="8410696" cy="1317625"/>
          </a:xfrm>
          <a:prstGeom prst="rect">
            <a:avLst/>
          </a:prstGeom>
        </p:spPr>
        <p:txBody>
          <a:bodyPr anchor="t" rtlCol="false" tIns="0" lIns="0" bIns="0" rIns="0">
            <a:spAutoFit/>
          </a:bodyPr>
          <a:lstStyle/>
          <a:p>
            <a:pPr algn="r">
              <a:lnSpc>
                <a:spcPts val="2600"/>
              </a:lnSpc>
            </a:pPr>
            <a:r>
              <a:rPr lang="en-US" sz="2000">
                <a:solidFill>
                  <a:srgbClr val="000000"/>
                </a:solidFill>
                <a:latin typeface="Poppins"/>
                <a:ea typeface="Poppins"/>
                <a:cs typeface="Poppins"/>
                <a:sym typeface="Poppins"/>
              </a:rPr>
              <a:t>Los bucles son estructuras de control que permiten repetir una o varias instrucciones múltiples veces, hasta que se cumpla una condición específica. Existen varios tipos de bucles, siendo los más comunes while, for, y do-while.</a:t>
            </a:r>
          </a:p>
        </p:txBody>
      </p:sp>
      <p:sp>
        <p:nvSpPr>
          <p:cNvPr name="TextBox 43" id="43"/>
          <p:cNvSpPr txBox="true"/>
          <p:nvPr/>
        </p:nvSpPr>
        <p:spPr>
          <a:xfrm rot="0">
            <a:off x="9956221" y="5314981"/>
            <a:ext cx="7598475" cy="687705"/>
          </a:xfrm>
          <a:prstGeom prst="rect">
            <a:avLst/>
          </a:prstGeom>
        </p:spPr>
        <p:txBody>
          <a:bodyPr anchor="t" rtlCol="false" tIns="0" lIns="0" bIns="0" rIns="0">
            <a:spAutoFit/>
          </a:bodyPr>
          <a:lstStyle/>
          <a:p>
            <a:pPr algn="r">
              <a:lnSpc>
                <a:spcPts val="5084"/>
              </a:lnSpc>
            </a:pPr>
            <a:r>
              <a:rPr lang="en-US" sz="4499" spc="-134">
                <a:solidFill>
                  <a:srgbClr val="000000"/>
                </a:solidFill>
                <a:latin typeface="Poppins Bold"/>
                <a:ea typeface="Poppins Bold"/>
                <a:cs typeface="Poppins Bold"/>
                <a:sym typeface="Poppins Bold"/>
              </a:rPr>
              <a:t>Estructuras de Iteración</a:t>
            </a:r>
          </a:p>
        </p:txBody>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01012" y="2511744"/>
            <a:ext cx="5287771" cy="3657111"/>
          </a:xfrm>
          <a:custGeom>
            <a:avLst/>
            <a:gdLst/>
            <a:ahLst/>
            <a:cxnLst/>
            <a:rect r="r" b="b" t="t" l="l"/>
            <a:pathLst>
              <a:path h="3657111" w="5287771">
                <a:moveTo>
                  <a:pt x="0" y="0"/>
                </a:moveTo>
                <a:lnTo>
                  <a:pt x="5287771" y="0"/>
                </a:lnTo>
                <a:lnTo>
                  <a:pt x="5287771" y="3657111"/>
                </a:lnTo>
                <a:lnTo>
                  <a:pt x="0" y="3657111"/>
                </a:lnTo>
                <a:lnTo>
                  <a:pt x="0" y="0"/>
                </a:lnTo>
                <a:close/>
              </a:path>
            </a:pathLst>
          </a:custGeom>
          <a:blipFill>
            <a:blip r:embed="rId2"/>
            <a:stretch>
              <a:fillRect l="0" t="0" r="0" b="0"/>
            </a:stretch>
          </a:blipFill>
        </p:spPr>
      </p:sp>
      <p:sp>
        <p:nvSpPr>
          <p:cNvPr name="Freeform 3" id="3"/>
          <p:cNvSpPr/>
          <p:nvPr/>
        </p:nvSpPr>
        <p:spPr>
          <a:xfrm flipH="false" flipV="false" rot="0">
            <a:off x="4240358" y="6525283"/>
            <a:ext cx="4790444" cy="3610445"/>
          </a:xfrm>
          <a:custGeom>
            <a:avLst/>
            <a:gdLst/>
            <a:ahLst/>
            <a:cxnLst/>
            <a:rect r="r" b="b" t="t" l="l"/>
            <a:pathLst>
              <a:path h="3610445" w="4790444">
                <a:moveTo>
                  <a:pt x="0" y="0"/>
                </a:moveTo>
                <a:lnTo>
                  <a:pt x="4790444" y="0"/>
                </a:lnTo>
                <a:lnTo>
                  <a:pt x="4790444" y="3610445"/>
                </a:lnTo>
                <a:lnTo>
                  <a:pt x="0" y="3610445"/>
                </a:lnTo>
                <a:lnTo>
                  <a:pt x="0" y="0"/>
                </a:lnTo>
                <a:close/>
              </a:path>
            </a:pathLst>
          </a:custGeom>
          <a:blipFill>
            <a:blip r:embed="rId3"/>
            <a:stretch>
              <a:fillRect l="0" t="0" r="0" b="0"/>
            </a:stretch>
          </a:blipFill>
        </p:spPr>
      </p:sp>
      <p:sp>
        <p:nvSpPr>
          <p:cNvPr name="Freeform 4" id="4"/>
          <p:cNvSpPr/>
          <p:nvPr/>
        </p:nvSpPr>
        <p:spPr>
          <a:xfrm flipH="false" flipV="false" rot="0">
            <a:off x="9411195" y="2242552"/>
            <a:ext cx="6019689" cy="4282730"/>
          </a:xfrm>
          <a:custGeom>
            <a:avLst/>
            <a:gdLst/>
            <a:ahLst/>
            <a:cxnLst/>
            <a:rect r="r" b="b" t="t" l="l"/>
            <a:pathLst>
              <a:path h="4282730" w="6019689">
                <a:moveTo>
                  <a:pt x="0" y="0"/>
                </a:moveTo>
                <a:lnTo>
                  <a:pt x="6019689" y="0"/>
                </a:lnTo>
                <a:lnTo>
                  <a:pt x="6019689" y="4282731"/>
                </a:lnTo>
                <a:lnTo>
                  <a:pt x="0" y="4282731"/>
                </a:lnTo>
                <a:lnTo>
                  <a:pt x="0" y="0"/>
                </a:lnTo>
                <a:close/>
              </a:path>
            </a:pathLst>
          </a:custGeom>
          <a:blipFill>
            <a:blip r:embed="rId4"/>
            <a:stretch>
              <a:fillRect l="0" t="0" r="0" b="0"/>
            </a:stretch>
          </a:blipFill>
        </p:spPr>
      </p:sp>
      <p:sp>
        <p:nvSpPr>
          <p:cNvPr name="Freeform 5" id="5"/>
          <p:cNvSpPr/>
          <p:nvPr/>
        </p:nvSpPr>
        <p:spPr>
          <a:xfrm flipH="false" flipV="false" rot="0">
            <a:off x="14703479" y="6779843"/>
            <a:ext cx="3319007" cy="3355885"/>
          </a:xfrm>
          <a:custGeom>
            <a:avLst/>
            <a:gdLst/>
            <a:ahLst/>
            <a:cxnLst/>
            <a:rect r="r" b="b" t="t" l="l"/>
            <a:pathLst>
              <a:path h="3355885" w="3319007">
                <a:moveTo>
                  <a:pt x="0" y="0"/>
                </a:moveTo>
                <a:lnTo>
                  <a:pt x="3319007" y="0"/>
                </a:lnTo>
                <a:lnTo>
                  <a:pt x="3319007" y="3355885"/>
                </a:lnTo>
                <a:lnTo>
                  <a:pt x="0" y="3355885"/>
                </a:lnTo>
                <a:lnTo>
                  <a:pt x="0" y="0"/>
                </a:lnTo>
                <a:close/>
              </a:path>
            </a:pathLst>
          </a:custGeom>
          <a:blipFill>
            <a:blip r:embed="rId5"/>
            <a:stretch>
              <a:fillRect l="0" t="0" r="0" b="0"/>
            </a:stretch>
          </a:blipFill>
        </p:spPr>
      </p:sp>
      <p:sp>
        <p:nvSpPr>
          <p:cNvPr name="TextBox 6" id="6"/>
          <p:cNvSpPr txBox="true"/>
          <p:nvPr/>
        </p:nvSpPr>
        <p:spPr>
          <a:xfrm rot="0">
            <a:off x="5231564" y="680085"/>
            <a:ext cx="7598475" cy="687705"/>
          </a:xfrm>
          <a:prstGeom prst="rect">
            <a:avLst/>
          </a:prstGeom>
        </p:spPr>
        <p:txBody>
          <a:bodyPr anchor="t" rtlCol="false" tIns="0" lIns="0" bIns="0" rIns="0">
            <a:spAutoFit/>
          </a:bodyPr>
          <a:lstStyle/>
          <a:p>
            <a:pPr algn="ctr">
              <a:lnSpc>
                <a:spcPts val="5084"/>
              </a:lnSpc>
            </a:pPr>
            <a:r>
              <a:rPr lang="en-US" sz="4499" spc="-134">
                <a:solidFill>
                  <a:srgbClr val="FFFFFF"/>
                </a:solidFill>
                <a:latin typeface="Poppins Bold"/>
                <a:ea typeface="Poppins Bold"/>
                <a:cs typeface="Poppins Bold"/>
                <a:sym typeface="Poppins Bold"/>
              </a:rPr>
              <a:t>Estructuras Condicionales</a:t>
            </a:r>
          </a:p>
        </p:txBody>
      </p:sp>
      <p:sp>
        <p:nvSpPr>
          <p:cNvPr name="TextBox 7" id="7"/>
          <p:cNvSpPr txBox="true"/>
          <p:nvPr/>
        </p:nvSpPr>
        <p:spPr>
          <a:xfrm rot="0">
            <a:off x="1201012" y="1824040"/>
            <a:ext cx="5287771" cy="687705"/>
          </a:xfrm>
          <a:prstGeom prst="rect">
            <a:avLst/>
          </a:prstGeom>
        </p:spPr>
        <p:txBody>
          <a:bodyPr anchor="t" rtlCol="false" tIns="0" lIns="0" bIns="0" rIns="0">
            <a:spAutoFit/>
          </a:bodyPr>
          <a:lstStyle/>
          <a:p>
            <a:pPr algn="just">
              <a:lnSpc>
                <a:spcPts val="5084"/>
              </a:lnSpc>
            </a:pPr>
            <a:r>
              <a:rPr lang="en-US" sz="4499" spc="-134">
                <a:solidFill>
                  <a:srgbClr val="FFFFFF"/>
                </a:solidFill>
                <a:latin typeface="Poppins"/>
                <a:ea typeface="Poppins"/>
                <a:cs typeface="Poppins"/>
                <a:sym typeface="Poppins"/>
              </a:rPr>
              <a:t>JavaScript</a:t>
            </a:r>
          </a:p>
        </p:txBody>
      </p:sp>
      <p:sp>
        <p:nvSpPr>
          <p:cNvPr name="TextBox 8" id="8"/>
          <p:cNvSpPr txBox="true"/>
          <p:nvPr/>
        </p:nvSpPr>
        <p:spPr>
          <a:xfrm rot="0">
            <a:off x="4240358" y="5837578"/>
            <a:ext cx="5287771" cy="687705"/>
          </a:xfrm>
          <a:prstGeom prst="rect">
            <a:avLst/>
          </a:prstGeom>
        </p:spPr>
        <p:txBody>
          <a:bodyPr anchor="t" rtlCol="false" tIns="0" lIns="0" bIns="0" rIns="0">
            <a:spAutoFit/>
          </a:bodyPr>
          <a:lstStyle/>
          <a:p>
            <a:pPr algn="just">
              <a:lnSpc>
                <a:spcPts val="5084"/>
              </a:lnSpc>
            </a:pPr>
            <a:r>
              <a:rPr lang="en-US" sz="4499" spc="-134">
                <a:solidFill>
                  <a:srgbClr val="FFFFFF"/>
                </a:solidFill>
                <a:latin typeface="Poppins"/>
                <a:ea typeface="Poppins"/>
                <a:cs typeface="Poppins"/>
                <a:sym typeface="Poppins"/>
              </a:rPr>
              <a:t>Python</a:t>
            </a:r>
          </a:p>
        </p:txBody>
      </p:sp>
      <p:sp>
        <p:nvSpPr>
          <p:cNvPr name="TextBox 9" id="9"/>
          <p:cNvSpPr txBox="true"/>
          <p:nvPr/>
        </p:nvSpPr>
        <p:spPr>
          <a:xfrm rot="0">
            <a:off x="9411195" y="1513672"/>
            <a:ext cx="1413440" cy="687705"/>
          </a:xfrm>
          <a:prstGeom prst="rect">
            <a:avLst/>
          </a:prstGeom>
        </p:spPr>
        <p:txBody>
          <a:bodyPr anchor="t" rtlCol="false" tIns="0" lIns="0" bIns="0" rIns="0">
            <a:spAutoFit/>
          </a:bodyPr>
          <a:lstStyle/>
          <a:p>
            <a:pPr algn="just">
              <a:lnSpc>
                <a:spcPts val="5084"/>
              </a:lnSpc>
            </a:pPr>
            <a:r>
              <a:rPr lang="en-US" sz="4499" spc="-134">
                <a:solidFill>
                  <a:srgbClr val="FFFFFF"/>
                </a:solidFill>
                <a:latin typeface="Poppins"/>
                <a:ea typeface="Poppins"/>
                <a:cs typeface="Poppins"/>
                <a:sym typeface="Poppins"/>
              </a:rPr>
              <a:t>Java</a:t>
            </a:r>
          </a:p>
        </p:txBody>
      </p:sp>
      <p:sp>
        <p:nvSpPr>
          <p:cNvPr name="TextBox 10" id="10"/>
          <p:cNvSpPr txBox="true"/>
          <p:nvPr/>
        </p:nvSpPr>
        <p:spPr>
          <a:xfrm rot="0">
            <a:off x="16926340" y="6092138"/>
            <a:ext cx="1096145" cy="687705"/>
          </a:xfrm>
          <a:prstGeom prst="rect">
            <a:avLst/>
          </a:prstGeom>
        </p:spPr>
        <p:txBody>
          <a:bodyPr anchor="t" rtlCol="false" tIns="0" lIns="0" bIns="0" rIns="0">
            <a:spAutoFit/>
          </a:bodyPr>
          <a:lstStyle/>
          <a:p>
            <a:pPr algn="just">
              <a:lnSpc>
                <a:spcPts val="5084"/>
              </a:lnSpc>
            </a:pPr>
            <a:r>
              <a:rPr lang="en-US" sz="4499" spc="-134">
                <a:solidFill>
                  <a:srgbClr val="FFFFFF"/>
                </a:solidFill>
                <a:latin typeface="Poppins"/>
                <a:ea typeface="Poppins"/>
                <a:cs typeface="Poppins"/>
                <a:sym typeface="Poppins"/>
              </a:rPr>
              <a:t>php</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99434" y="1518484"/>
            <a:ext cx="15489132" cy="7173833"/>
          </a:xfrm>
          <a:prstGeom prst="rect">
            <a:avLst/>
          </a:prstGeom>
        </p:spPr>
        <p:txBody>
          <a:bodyPr anchor="t" rtlCol="false" tIns="0" lIns="0" bIns="0" rIns="0">
            <a:spAutoFit/>
          </a:bodyPr>
          <a:lstStyle/>
          <a:p>
            <a:pPr algn="l">
              <a:lnSpc>
                <a:spcPts val="3591"/>
              </a:lnSpc>
            </a:pPr>
            <a:r>
              <a:rPr lang="en-US" sz="2565">
                <a:solidFill>
                  <a:srgbClr val="000000"/>
                </a:solidFill>
                <a:latin typeface="Poppins Bold"/>
                <a:ea typeface="Poppins Bold"/>
                <a:cs typeface="Poppins Bold"/>
                <a:sym typeface="Poppins Bold"/>
              </a:rPr>
              <a:t>Sintaxis</a:t>
            </a:r>
            <a:r>
              <a:rPr lang="en-US" sz="2565">
                <a:solidFill>
                  <a:srgbClr val="000000"/>
                </a:solidFill>
                <a:latin typeface="Poppins"/>
                <a:ea typeface="Poppins"/>
                <a:cs typeface="Poppins"/>
                <a:sym typeface="Poppins"/>
              </a:rPr>
              <a:t>:</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y PHP utilizan {} para delimitar bloques de código y ; al final de las líneas.</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usa la indentación para delimitar bloques, sin necesidad de {}.</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también usa {} para bloques de código y requiere el punto y coma ; al final de cada declaración.</a:t>
            </a:r>
          </a:p>
          <a:p>
            <a:pPr algn="l">
              <a:lnSpc>
                <a:spcPts val="3591"/>
              </a:lnSpc>
              <a:spcBef>
                <a:spcPct val="0"/>
              </a:spcBef>
            </a:pPr>
          </a:p>
          <a:p>
            <a:pPr algn="l">
              <a:lnSpc>
                <a:spcPts val="3591"/>
              </a:lnSpc>
            </a:pPr>
            <a:r>
              <a:rPr lang="en-US" sz="2565">
                <a:solidFill>
                  <a:srgbClr val="000000"/>
                </a:solidFill>
                <a:latin typeface="Poppins Bold"/>
                <a:ea typeface="Poppins Bold"/>
                <a:cs typeface="Poppins Bold"/>
                <a:sym typeface="Poppins Bold"/>
              </a:rPr>
              <a:t>Declaración de Variables</a:t>
            </a:r>
            <a:r>
              <a:rPr lang="en-US" sz="2565">
                <a:solidFill>
                  <a:srgbClr val="000000"/>
                </a:solidFill>
                <a:latin typeface="Poppins"/>
                <a:ea typeface="Poppins"/>
                <a:cs typeface="Poppins"/>
                <a:sym typeface="Poppins"/>
              </a:rPr>
              <a:t>:</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Python y PHP no requieren especificar el tipo de la variable.</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requiere especificar el tipo de la variable (int en este caso).</a:t>
            </a:r>
          </a:p>
          <a:p>
            <a:pPr algn="l">
              <a:lnSpc>
                <a:spcPts val="3591"/>
              </a:lnSpc>
              <a:spcBef>
                <a:spcPct val="0"/>
              </a:spcBef>
            </a:pPr>
          </a:p>
          <a:p>
            <a:pPr algn="l">
              <a:lnSpc>
                <a:spcPts val="3591"/>
              </a:lnSpc>
            </a:pPr>
            <a:r>
              <a:rPr lang="en-US" sz="2565">
                <a:solidFill>
                  <a:srgbClr val="000000"/>
                </a:solidFill>
                <a:latin typeface="Poppins Bold"/>
                <a:ea typeface="Poppins Bold"/>
                <a:cs typeface="Poppins Bold"/>
                <a:sym typeface="Poppins Bold"/>
              </a:rPr>
              <a:t>Método de Salida</a:t>
            </a:r>
            <a:r>
              <a:rPr lang="en-US" sz="2565">
                <a:solidFill>
                  <a:srgbClr val="000000"/>
                </a:solidFill>
                <a:latin typeface="Poppins"/>
                <a:ea typeface="Poppins"/>
                <a:cs typeface="Poppins"/>
                <a:sym typeface="Poppins"/>
              </a:rPr>
              <a:t>:</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usa console.log para imprimir en la consola.</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usa print.</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usa System.out.println.</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PHP usa echo.</a:t>
            </a:r>
          </a:p>
          <a:p>
            <a:pPr algn="l">
              <a:lnSpc>
                <a:spcPts val="3591"/>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01012" y="2638047"/>
            <a:ext cx="6117424" cy="2062313"/>
          </a:xfrm>
          <a:custGeom>
            <a:avLst/>
            <a:gdLst/>
            <a:ahLst/>
            <a:cxnLst/>
            <a:rect r="r" b="b" t="t" l="l"/>
            <a:pathLst>
              <a:path h="2062313" w="6117424">
                <a:moveTo>
                  <a:pt x="0" y="0"/>
                </a:moveTo>
                <a:lnTo>
                  <a:pt x="6117423" y="0"/>
                </a:lnTo>
                <a:lnTo>
                  <a:pt x="6117423" y="2062313"/>
                </a:lnTo>
                <a:lnTo>
                  <a:pt x="0" y="2062313"/>
                </a:lnTo>
                <a:lnTo>
                  <a:pt x="0" y="0"/>
                </a:lnTo>
                <a:close/>
              </a:path>
            </a:pathLst>
          </a:custGeom>
          <a:blipFill>
            <a:blip r:embed="rId2"/>
            <a:stretch>
              <a:fillRect l="0" t="0" r="0" b="0"/>
            </a:stretch>
          </a:blipFill>
        </p:spPr>
      </p:sp>
      <p:sp>
        <p:nvSpPr>
          <p:cNvPr name="Freeform 3" id="3"/>
          <p:cNvSpPr/>
          <p:nvPr/>
        </p:nvSpPr>
        <p:spPr>
          <a:xfrm flipH="false" flipV="false" rot="0">
            <a:off x="1201012" y="6716470"/>
            <a:ext cx="5170838" cy="1882859"/>
          </a:xfrm>
          <a:custGeom>
            <a:avLst/>
            <a:gdLst/>
            <a:ahLst/>
            <a:cxnLst/>
            <a:rect r="r" b="b" t="t" l="l"/>
            <a:pathLst>
              <a:path h="1882859" w="5170838">
                <a:moveTo>
                  <a:pt x="0" y="0"/>
                </a:moveTo>
                <a:lnTo>
                  <a:pt x="5170838" y="0"/>
                </a:lnTo>
                <a:lnTo>
                  <a:pt x="5170838" y="1882860"/>
                </a:lnTo>
                <a:lnTo>
                  <a:pt x="0" y="1882860"/>
                </a:lnTo>
                <a:lnTo>
                  <a:pt x="0" y="0"/>
                </a:lnTo>
                <a:close/>
              </a:path>
            </a:pathLst>
          </a:custGeom>
          <a:blipFill>
            <a:blip r:embed="rId3"/>
            <a:stretch>
              <a:fillRect l="0" t="0" r="0" b="0"/>
            </a:stretch>
          </a:blipFill>
        </p:spPr>
      </p:sp>
      <p:sp>
        <p:nvSpPr>
          <p:cNvPr name="Freeform 4" id="4"/>
          <p:cNvSpPr/>
          <p:nvPr/>
        </p:nvSpPr>
        <p:spPr>
          <a:xfrm flipH="false" flipV="false" rot="0">
            <a:off x="8323377" y="2664144"/>
            <a:ext cx="6380102" cy="3069346"/>
          </a:xfrm>
          <a:custGeom>
            <a:avLst/>
            <a:gdLst/>
            <a:ahLst/>
            <a:cxnLst/>
            <a:rect r="r" b="b" t="t" l="l"/>
            <a:pathLst>
              <a:path h="3069346" w="6380102">
                <a:moveTo>
                  <a:pt x="0" y="0"/>
                </a:moveTo>
                <a:lnTo>
                  <a:pt x="6380102" y="0"/>
                </a:lnTo>
                <a:lnTo>
                  <a:pt x="6380102" y="3069347"/>
                </a:lnTo>
                <a:lnTo>
                  <a:pt x="0" y="3069347"/>
                </a:lnTo>
                <a:lnTo>
                  <a:pt x="0" y="0"/>
                </a:lnTo>
                <a:close/>
              </a:path>
            </a:pathLst>
          </a:custGeom>
          <a:blipFill>
            <a:blip r:embed="rId4"/>
            <a:stretch>
              <a:fillRect l="0" t="0" r="0" b="0"/>
            </a:stretch>
          </a:blipFill>
        </p:spPr>
      </p:sp>
      <p:sp>
        <p:nvSpPr>
          <p:cNvPr name="Freeform 5" id="5"/>
          <p:cNvSpPr/>
          <p:nvPr/>
        </p:nvSpPr>
        <p:spPr>
          <a:xfrm flipH="false" flipV="false" rot="0">
            <a:off x="8323377" y="6564070"/>
            <a:ext cx="6380102" cy="3309083"/>
          </a:xfrm>
          <a:custGeom>
            <a:avLst/>
            <a:gdLst/>
            <a:ahLst/>
            <a:cxnLst/>
            <a:rect r="r" b="b" t="t" l="l"/>
            <a:pathLst>
              <a:path h="3309083" w="6380102">
                <a:moveTo>
                  <a:pt x="0" y="0"/>
                </a:moveTo>
                <a:lnTo>
                  <a:pt x="6380102" y="0"/>
                </a:lnTo>
                <a:lnTo>
                  <a:pt x="6380102" y="3309083"/>
                </a:lnTo>
                <a:lnTo>
                  <a:pt x="0" y="3309083"/>
                </a:lnTo>
                <a:lnTo>
                  <a:pt x="0" y="0"/>
                </a:lnTo>
                <a:close/>
              </a:path>
            </a:pathLst>
          </a:custGeom>
          <a:blipFill>
            <a:blip r:embed="rId5"/>
            <a:stretch>
              <a:fillRect l="0" t="0" r="0" b="0"/>
            </a:stretch>
          </a:blipFill>
        </p:spPr>
      </p:sp>
      <p:sp>
        <p:nvSpPr>
          <p:cNvPr name="TextBox 6" id="6"/>
          <p:cNvSpPr txBox="true"/>
          <p:nvPr/>
        </p:nvSpPr>
        <p:spPr>
          <a:xfrm rot="0">
            <a:off x="5231564" y="680085"/>
            <a:ext cx="7598475" cy="687705"/>
          </a:xfrm>
          <a:prstGeom prst="rect">
            <a:avLst/>
          </a:prstGeom>
        </p:spPr>
        <p:txBody>
          <a:bodyPr anchor="t" rtlCol="false" tIns="0" lIns="0" bIns="0" rIns="0">
            <a:spAutoFit/>
          </a:bodyPr>
          <a:lstStyle/>
          <a:p>
            <a:pPr algn="ctr">
              <a:lnSpc>
                <a:spcPts val="5084"/>
              </a:lnSpc>
            </a:pPr>
            <a:r>
              <a:rPr lang="en-US" sz="4499" spc="-134">
                <a:solidFill>
                  <a:srgbClr val="FFFFFF"/>
                </a:solidFill>
                <a:latin typeface="Poppins Bold"/>
                <a:ea typeface="Poppins Bold"/>
                <a:cs typeface="Poppins Bold"/>
                <a:sym typeface="Poppins Bold"/>
              </a:rPr>
              <a:t>Estructuras de Iteración</a:t>
            </a:r>
          </a:p>
        </p:txBody>
      </p:sp>
      <p:sp>
        <p:nvSpPr>
          <p:cNvPr name="TextBox 7" id="7"/>
          <p:cNvSpPr txBox="true"/>
          <p:nvPr/>
        </p:nvSpPr>
        <p:spPr>
          <a:xfrm rot="0">
            <a:off x="1201012" y="1824040"/>
            <a:ext cx="5287771" cy="687705"/>
          </a:xfrm>
          <a:prstGeom prst="rect">
            <a:avLst/>
          </a:prstGeom>
        </p:spPr>
        <p:txBody>
          <a:bodyPr anchor="t" rtlCol="false" tIns="0" lIns="0" bIns="0" rIns="0">
            <a:spAutoFit/>
          </a:bodyPr>
          <a:lstStyle/>
          <a:p>
            <a:pPr algn="just">
              <a:lnSpc>
                <a:spcPts val="5084"/>
              </a:lnSpc>
            </a:pPr>
            <a:r>
              <a:rPr lang="en-US" sz="4499" spc="-134">
                <a:solidFill>
                  <a:srgbClr val="FFFFFF"/>
                </a:solidFill>
                <a:latin typeface="Poppins"/>
                <a:ea typeface="Poppins"/>
                <a:cs typeface="Poppins"/>
                <a:sym typeface="Poppins"/>
              </a:rPr>
              <a:t>JavaScript</a:t>
            </a:r>
          </a:p>
        </p:txBody>
      </p:sp>
      <p:sp>
        <p:nvSpPr>
          <p:cNvPr name="TextBox 8" id="8"/>
          <p:cNvSpPr txBox="true"/>
          <p:nvPr/>
        </p:nvSpPr>
        <p:spPr>
          <a:xfrm rot="0">
            <a:off x="1201012" y="5876366"/>
            <a:ext cx="5287771" cy="687705"/>
          </a:xfrm>
          <a:prstGeom prst="rect">
            <a:avLst/>
          </a:prstGeom>
        </p:spPr>
        <p:txBody>
          <a:bodyPr anchor="t" rtlCol="false" tIns="0" lIns="0" bIns="0" rIns="0">
            <a:spAutoFit/>
          </a:bodyPr>
          <a:lstStyle/>
          <a:p>
            <a:pPr algn="just">
              <a:lnSpc>
                <a:spcPts val="5084"/>
              </a:lnSpc>
            </a:pPr>
            <a:r>
              <a:rPr lang="en-US" sz="4499" spc="-134">
                <a:solidFill>
                  <a:srgbClr val="FFFFFF"/>
                </a:solidFill>
                <a:latin typeface="Poppins"/>
                <a:ea typeface="Poppins"/>
                <a:cs typeface="Poppins"/>
                <a:sym typeface="Poppins"/>
              </a:rPr>
              <a:t>Python</a:t>
            </a:r>
          </a:p>
        </p:txBody>
      </p:sp>
      <p:sp>
        <p:nvSpPr>
          <p:cNvPr name="TextBox 9" id="9"/>
          <p:cNvSpPr txBox="true"/>
          <p:nvPr/>
        </p:nvSpPr>
        <p:spPr>
          <a:xfrm rot="0">
            <a:off x="8323377" y="1824040"/>
            <a:ext cx="1413440" cy="687705"/>
          </a:xfrm>
          <a:prstGeom prst="rect">
            <a:avLst/>
          </a:prstGeom>
        </p:spPr>
        <p:txBody>
          <a:bodyPr anchor="t" rtlCol="false" tIns="0" lIns="0" bIns="0" rIns="0">
            <a:spAutoFit/>
          </a:bodyPr>
          <a:lstStyle/>
          <a:p>
            <a:pPr algn="just">
              <a:lnSpc>
                <a:spcPts val="5084"/>
              </a:lnSpc>
            </a:pPr>
            <a:r>
              <a:rPr lang="en-US" sz="4499" spc="-134">
                <a:solidFill>
                  <a:srgbClr val="FFFFFF"/>
                </a:solidFill>
                <a:latin typeface="Poppins"/>
                <a:ea typeface="Poppins"/>
                <a:cs typeface="Poppins"/>
                <a:sym typeface="Poppins"/>
              </a:rPr>
              <a:t>Java</a:t>
            </a:r>
          </a:p>
        </p:txBody>
      </p:sp>
      <p:sp>
        <p:nvSpPr>
          <p:cNvPr name="TextBox 10" id="10"/>
          <p:cNvSpPr txBox="true"/>
          <p:nvPr/>
        </p:nvSpPr>
        <p:spPr>
          <a:xfrm rot="0">
            <a:off x="8323377" y="5876366"/>
            <a:ext cx="1196344" cy="687705"/>
          </a:xfrm>
          <a:prstGeom prst="rect">
            <a:avLst/>
          </a:prstGeom>
        </p:spPr>
        <p:txBody>
          <a:bodyPr anchor="t" rtlCol="false" tIns="0" lIns="0" bIns="0" rIns="0">
            <a:spAutoFit/>
          </a:bodyPr>
          <a:lstStyle/>
          <a:p>
            <a:pPr algn="just">
              <a:lnSpc>
                <a:spcPts val="5084"/>
              </a:lnSpc>
            </a:pPr>
            <a:r>
              <a:rPr lang="en-US" sz="4499" spc="-134">
                <a:solidFill>
                  <a:srgbClr val="FFFFFF"/>
                </a:solidFill>
                <a:latin typeface="Poppins"/>
                <a:ea typeface="Poppins"/>
                <a:cs typeface="Poppins"/>
                <a:sym typeface="Poppins"/>
              </a:rPr>
              <a:t>php</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99434" y="1070809"/>
            <a:ext cx="15489132" cy="8069183"/>
          </a:xfrm>
          <a:prstGeom prst="rect">
            <a:avLst/>
          </a:prstGeom>
        </p:spPr>
        <p:txBody>
          <a:bodyPr anchor="t" rtlCol="false" tIns="0" lIns="0" bIns="0" rIns="0">
            <a:spAutoFit/>
          </a:bodyPr>
          <a:lstStyle/>
          <a:p>
            <a:pPr algn="l">
              <a:lnSpc>
                <a:spcPts val="3591"/>
              </a:lnSpc>
            </a:pPr>
            <a:r>
              <a:rPr lang="en-US" sz="2565">
                <a:solidFill>
                  <a:srgbClr val="000000"/>
                </a:solidFill>
                <a:latin typeface="Poppins Bold"/>
                <a:ea typeface="Poppins Bold"/>
                <a:cs typeface="Poppins Bold"/>
                <a:sym typeface="Poppins Bold"/>
              </a:rPr>
              <a:t>Sintaxis:</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y PHP utilizan la sintaxis for (inicialización; condición; incremento) y ; para separar las partes del bucle.</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utiliza la función range(start, stop) para generar una secuencia de números, y el bucle for itera directamente sobre estos números.</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utiliza una sintaxis similar a JavaScript y PHP, con int para declarar el tipo de la variable de control y System.out.println para imprimir.</a:t>
            </a:r>
          </a:p>
          <a:p>
            <a:pPr algn="l">
              <a:lnSpc>
                <a:spcPts val="3591"/>
              </a:lnSpc>
            </a:pPr>
            <a:r>
              <a:rPr lang="en-US" sz="2565">
                <a:solidFill>
                  <a:srgbClr val="000000"/>
                </a:solidFill>
                <a:latin typeface="Poppins Bold"/>
                <a:ea typeface="Poppins Bold"/>
                <a:cs typeface="Poppins Bold"/>
                <a:sym typeface="Poppins Bold"/>
              </a:rPr>
              <a:t>Declaración de Variables:</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y PHP no requieren especificar el tipo de la variable de control (let en JavaScript y $ en PHP).</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no necesita especificar el tipo de la variable.</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requiere especificar el tipo de la variable (int en este caso).</a:t>
            </a:r>
          </a:p>
          <a:p>
            <a:pPr algn="l">
              <a:lnSpc>
                <a:spcPts val="3591"/>
              </a:lnSpc>
            </a:pPr>
            <a:r>
              <a:rPr lang="en-US" sz="2565">
                <a:solidFill>
                  <a:srgbClr val="000000"/>
                </a:solidFill>
                <a:latin typeface="Poppins Bold"/>
                <a:ea typeface="Poppins Bold"/>
                <a:cs typeface="Poppins Bold"/>
                <a:sym typeface="Poppins Bold"/>
              </a:rPr>
              <a:t>Método de Salida:</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utiliza console.log para imprimir en la consola.</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utiliza print.</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utiliza System.out.println.</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PHP utiliza echo y es común añadir "\n" para un salto de línea.</a:t>
            </a:r>
          </a:p>
          <a:p>
            <a:pPr algn="l">
              <a:lnSpc>
                <a:spcPts val="3591"/>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B0704"/>
        </a:solidFill>
      </p:bgPr>
    </p:bg>
    <p:spTree>
      <p:nvGrpSpPr>
        <p:cNvPr id="1" name=""/>
        <p:cNvGrpSpPr/>
        <p:nvPr/>
      </p:nvGrpSpPr>
      <p:grpSpPr>
        <a:xfrm>
          <a:off x="0" y="0"/>
          <a:ext cx="0" cy="0"/>
          <a:chOff x="0" y="0"/>
          <a:chExt cx="0" cy="0"/>
        </a:xfrm>
      </p:grpSpPr>
      <p:grpSp>
        <p:nvGrpSpPr>
          <p:cNvPr name="Group 2" id="2"/>
          <p:cNvGrpSpPr/>
          <p:nvPr/>
        </p:nvGrpSpPr>
        <p:grpSpPr>
          <a:xfrm rot="0">
            <a:off x="10825068" y="12"/>
            <a:ext cx="7516417" cy="10286035"/>
            <a:chOff x="0" y="0"/>
            <a:chExt cx="23248112" cy="31814478"/>
          </a:xfrm>
        </p:grpSpPr>
        <p:sp>
          <p:nvSpPr>
            <p:cNvPr name="Freeform 3" id="3"/>
            <p:cNvSpPr/>
            <p:nvPr/>
          </p:nvSpPr>
          <p:spPr>
            <a:xfrm flipH="false" flipV="false" rot="0">
              <a:off x="0" y="0"/>
              <a:ext cx="23248113" cy="31814517"/>
            </a:xfrm>
            <a:custGeom>
              <a:avLst/>
              <a:gdLst/>
              <a:ahLst/>
              <a:cxnLst/>
              <a:rect r="r" b="b" t="t" l="l"/>
              <a:pathLst>
                <a:path h="31814517" w="23248113">
                  <a:moveTo>
                    <a:pt x="10775061" y="0"/>
                  </a:moveTo>
                  <a:lnTo>
                    <a:pt x="0" y="14652625"/>
                  </a:lnTo>
                  <a:lnTo>
                    <a:pt x="13368910" y="31814517"/>
                  </a:lnTo>
                  <a:lnTo>
                    <a:pt x="23248113" y="31814517"/>
                  </a:lnTo>
                  <a:lnTo>
                    <a:pt x="23248113" y="0"/>
                  </a:lnTo>
                  <a:close/>
                </a:path>
              </a:pathLst>
            </a:custGeom>
            <a:blipFill>
              <a:blip r:embed="rId2"/>
              <a:stretch>
                <a:fillRect l="-52699" t="0" r="-52699" b="0"/>
              </a:stretch>
            </a:blipFill>
          </p:spPr>
        </p:sp>
      </p:grpSp>
      <p:grpSp>
        <p:nvGrpSpPr>
          <p:cNvPr name="Group 4" id="4"/>
          <p:cNvGrpSpPr/>
          <p:nvPr/>
        </p:nvGrpSpPr>
        <p:grpSpPr>
          <a:xfrm rot="-10800000">
            <a:off x="10016153" y="-513917"/>
            <a:ext cx="4209272" cy="2700338"/>
            <a:chOff x="0" y="0"/>
            <a:chExt cx="1108615" cy="711200"/>
          </a:xfrm>
        </p:grpSpPr>
        <p:sp>
          <p:nvSpPr>
            <p:cNvPr name="Freeform 5" id="5"/>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6" id="6"/>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711677">
            <a:off x="9500238" y="533163"/>
            <a:ext cx="3847506" cy="182757"/>
          </a:xfrm>
          <a:custGeom>
            <a:avLst/>
            <a:gdLst/>
            <a:ahLst/>
            <a:cxnLst/>
            <a:rect r="r" b="b" t="t" l="l"/>
            <a:pathLst>
              <a:path h="182757" w="3847506">
                <a:moveTo>
                  <a:pt x="0" y="0"/>
                </a:moveTo>
                <a:lnTo>
                  <a:pt x="3847505" y="0"/>
                </a:lnTo>
                <a:lnTo>
                  <a:pt x="3847505" y="182756"/>
                </a:lnTo>
                <a:lnTo>
                  <a:pt x="0" y="182756"/>
                </a:lnTo>
                <a:lnTo>
                  <a:pt x="0" y="0"/>
                </a:lnTo>
                <a:close/>
              </a:path>
            </a:pathLst>
          </a:custGeom>
          <a:blipFill>
            <a:blip r:embed="rId3">
              <a:alphaModFix amt="70000"/>
            </a:blip>
            <a:stretch>
              <a:fillRect l="0" t="0" r="0" b="0"/>
            </a:stretch>
          </a:blipFill>
        </p:spPr>
      </p:sp>
      <p:grpSp>
        <p:nvGrpSpPr>
          <p:cNvPr name="Group 8" id="8"/>
          <p:cNvGrpSpPr/>
          <p:nvPr/>
        </p:nvGrpSpPr>
        <p:grpSpPr>
          <a:xfrm rot="-7675271">
            <a:off x="9303017" y="686757"/>
            <a:ext cx="3959087" cy="583251"/>
            <a:chOff x="0" y="0"/>
            <a:chExt cx="1807584" cy="266293"/>
          </a:xfrm>
        </p:grpSpPr>
        <p:sp>
          <p:nvSpPr>
            <p:cNvPr name="Freeform 9" id="9"/>
            <p:cNvSpPr/>
            <p:nvPr/>
          </p:nvSpPr>
          <p:spPr>
            <a:xfrm flipH="false" flipV="false" rot="0">
              <a:off x="0" y="0"/>
              <a:ext cx="1807584" cy="266293"/>
            </a:xfrm>
            <a:custGeom>
              <a:avLst/>
              <a:gdLst/>
              <a:ahLst/>
              <a:cxnLst/>
              <a:rect r="r" b="b" t="t" l="l"/>
              <a:pathLst>
                <a:path h="266293" w="1807584">
                  <a:moveTo>
                    <a:pt x="1604384" y="0"/>
                  </a:moveTo>
                  <a:lnTo>
                    <a:pt x="0" y="0"/>
                  </a:lnTo>
                  <a:lnTo>
                    <a:pt x="203200" y="266293"/>
                  </a:lnTo>
                  <a:lnTo>
                    <a:pt x="1807584" y="266293"/>
                  </a:lnTo>
                  <a:lnTo>
                    <a:pt x="1604384" y="0"/>
                  </a:lnTo>
                  <a:close/>
                </a:path>
              </a:pathLst>
            </a:custGeom>
            <a:solidFill>
              <a:srgbClr val="FFBC00"/>
            </a:solidFill>
          </p:spPr>
        </p:sp>
        <p:sp>
          <p:nvSpPr>
            <p:cNvPr name="TextBox 10" id="10"/>
            <p:cNvSpPr txBox="true"/>
            <p:nvPr/>
          </p:nvSpPr>
          <p:spPr>
            <a:xfrm>
              <a:off x="101600" y="-57150"/>
              <a:ext cx="1604384" cy="32344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7657944">
            <a:off x="8499809" y="721266"/>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12" id="12"/>
          <p:cNvGrpSpPr/>
          <p:nvPr/>
        </p:nvGrpSpPr>
        <p:grpSpPr>
          <a:xfrm rot="-7667943">
            <a:off x="8266438" y="875005"/>
            <a:ext cx="4922211" cy="683724"/>
            <a:chOff x="0" y="0"/>
            <a:chExt cx="1917072" cy="266293"/>
          </a:xfrm>
        </p:grpSpPr>
        <p:sp>
          <p:nvSpPr>
            <p:cNvPr name="Freeform 13" id="13"/>
            <p:cNvSpPr/>
            <p:nvPr/>
          </p:nvSpPr>
          <p:spPr>
            <a:xfrm flipH="false" flipV="false" rot="0">
              <a:off x="0" y="0"/>
              <a:ext cx="1917072" cy="266293"/>
            </a:xfrm>
            <a:custGeom>
              <a:avLst/>
              <a:gdLst/>
              <a:ahLst/>
              <a:cxnLst/>
              <a:rect r="r" b="b" t="t" l="l"/>
              <a:pathLst>
                <a:path h="266293" w="1917072">
                  <a:moveTo>
                    <a:pt x="1713872" y="0"/>
                  </a:moveTo>
                  <a:lnTo>
                    <a:pt x="0" y="0"/>
                  </a:lnTo>
                  <a:lnTo>
                    <a:pt x="203200" y="266293"/>
                  </a:lnTo>
                  <a:lnTo>
                    <a:pt x="1917072" y="266293"/>
                  </a:lnTo>
                  <a:lnTo>
                    <a:pt x="1713872" y="0"/>
                  </a:lnTo>
                  <a:close/>
                </a:path>
              </a:pathLst>
            </a:custGeom>
            <a:solidFill>
              <a:srgbClr val="ED9B0F"/>
            </a:solidFill>
          </p:spPr>
        </p:sp>
        <p:sp>
          <p:nvSpPr>
            <p:cNvPr name="TextBox 14" id="14"/>
            <p:cNvSpPr txBox="true"/>
            <p:nvPr/>
          </p:nvSpPr>
          <p:spPr>
            <a:xfrm>
              <a:off x="101600" y="-57150"/>
              <a:ext cx="1713872" cy="32344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898349" y="7538995"/>
            <a:ext cx="4684928" cy="3005481"/>
            <a:chOff x="0" y="0"/>
            <a:chExt cx="1108615" cy="711200"/>
          </a:xfrm>
        </p:grpSpPr>
        <p:sp>
          <p:nvSpPr>
            <p:cNvPr name="Freeform 16" id="16"/>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17" id="17"/>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3254127">
            <a:off x="9982228" y="8948561"/>
            <a:ext cx="3847506" cy="182757"/>
          </a:xfrm>
          <a:custGeom>
            <a:avLst/>
            <a:gdLst/>
            <a:ahLst/>
            <a:cxnLst/>
            <a:rect r="r" b="b" t="t" l="l"/>
            <a:pathLst>
              <a:path h="182757" w="3847506">
                <a:moveTo>
                  <a:pt x="0" y="0"/>
                </a:moveTo>
                <a:lnTo>
                  <a:pt x="3847506" y="0"/>
                </a:lnTo>
                <a:lnTo>
                  <a:pt x="3847506" y="182756"/>
                </a:lnTo>
                <a:lnTo>
                  <a:pt x="0" y="182756"/>
                </a:lnTo>
                <a:lnTo>
                  <a:pt x="0" y="0"/>
                </a:lnTo>
                <a:close/>
              </a:path>
            </a:pathLst>
          </a:custGeom>
          <a:blipFill>
            <a:blip r:embed="rId3">
              <a:alphaModFix amt="70000"/>
            </a:blip>
            <a:stretch>
              <a:fillRect l="0" t="0" r="0" b="0"/>
            </a:stretch>
          </a:blipFill>
        </p:spPr>
      </p:sp>
      <p:grpSp>
        <p:nvGrpSpPr>
          <p:cNvPr name="Group 19" id="19"/>
          <p:cNvGrpSpPr/>
          <p:nvPr/>
        </p:nvGrpSpPr>
        <p:grpSpPr>
          <a:xfrm rot="-3233192">
            <a:off x="9350409" y="8940314"/>
            <a:ext cx="3959087" cy="583251"/>
            <a:chOff x="0" y="0"/>
            <a:chExt cx="1807584" cy="266293"/>
          </a:xfrm>
        </p:grpSpPr>
        <p:sp>
          <p:nvSpPr>
            <p:cNvPr name="Freeform 20" id="20"/>
            <p:cNvSpPr/>
            <p:nvPr/>
          </p:nvSpPr>
          <p:spPr>
            <a:xfrm flipH="false" flipV="false" rot="0">
              <a:off x="0" y="0"/>
              <a:ext cx="1807584" cy="266293"/>
            </a:xfrm>
            <a:custGeom>
              <a:avLst/>
              <a:gdLst/>
              <a:ahLst/>
              <a:cxnLst/>
              <a:rect r="r" b="b" t="t" l="l"/>
              <a:pathLst>
                <a:path h="266293" w="1807584">
                  <a:moveTo>
                    <a:pt x="1604384" y="0"/>
                  </a:moveTo>
                  <a:lnTo>
                    <a:pt x="0" y="0"/>
                  </a:lnTo>
                  <a:lnTo>
                    <a:pt x="203200" y="266293"/>
                  </a:lnTo>
                  <a:lnTo>
                    <a:pt x="1807584" y="266293"/>
                  </a:lnTo>
                  <a:lnTo>
                    <a:pt x="1604384" y="0"/>
                  </a:lnTo>
                  <a:close/>
                </a:path>
              </a:pathLst>
            </a:custGeom>
            <a:solidFill>
              <a:srgbClr val="ED9B0F"/>
            </a:solidFill>
          </p:spPr>
        </p:sp>
        <p:sp>
          <p:nvSpPr>
            <p:cNvPr name="TextBox 21" id="21"/>
            <p:cNvSpPr txBox="true"/>
            <p:nvPr/>
          </p:nvSpPr>
          <p:spPr>
            <a:xfrm>
              <a:off x="101600" y="-57150"/>
              <a:ext cx="1604384" cy="323443"/>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3254127">
            <a:off x="8803373" y="8926461"/>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23" id="23"/>
          <p:cNvGrpSpPr/>
          <p:nvPr/>
        </p:nvGrpSpPr>
        <p:grpSpPr>
          <a:xfrm rot="-3233192">
            <a:off x="7784102" y="8295552"/>
            <a:ext cx="5979904" cy="918583"/>
            <a:chOff x="0" y="0"/>
            <a:chExt cx="1733545" cy="266293"/>
          </a:xfrm>
        </p:grpSpPr>
        <p:sp>
          <p:nvSpPr>
            <p:cNvPr name="Freeform 24" id="24"/>
            <p:cNvSpPr/>
            <p:nvPr/>
          </p:nvSpPr>
          <p:spPr>
            <a:xfrm flipH="false" flipV="false" rot="0">
              <a:off x="0" y="0"/>
              <a:ext cx="1733545" cy="266293"/>
            </a:xfrm>
            <a:custGeom>
              <a:avLst/>
              <a:gdLst/>
              <a:ahLst/>
              <a:cxnLst/>
              <a:rect r="r" b="b" t="t" l="l"/>
              <a:pathLst>
                <a:path h="266293" w="1733545">
                  <a:moveTo>
                    <a:pt x="1530345" y="0"/>
                  </a:moveTo>
                  <a:lnTo>
                    <a:pt x="0" y="0"/>
                  </a:lnTo>
                  <a:lnTo>
                    <a:pt x="203200" y="266293"/>
                  </a:lnTo>
                  <a:lnTo>
                    <a:pt x="1733545" y="266293"/>
                  </a:lnTo>
                  <a:lnTo>
                    <a:pt x="1530345" y="0"/>
                  </a:lnTo>
                  <a:close/>
                </a:path>
              </a:pathLst>
            </a:custGeom>
            <a:solidFill>
              <a:srgbClr val="FFBC00"/>
            </a:solidFill>
          </p:spPr>
        </p:sp>
        <p:sp>
          <p:nvSpPr>
            <p:cNvPr name="TextBox 25" id="25"/>
            <p:cNvSpPr txBox="true"/>
            <p:nvPr/>
          </p:nvSpPr>
          <p:spPr>
            <a:xfrm>
              <a:off x="101600" y="-57150"/>
              <a:ext cx="1530345" cy="323443"/>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3136011">
            <a:off x="8438361" y="8768216"/>
            <a:ext cx="7412268" cy="352083"/>
          </a:xfrm>
          <a:custGeom>
            <a:avLst/>
            <a:gdLst/>
            <a:ahLst/>
            <a:cxnLst/>
            <a:rect r="r" b="b" t="t" l="l"/>
            <a:pathLst>
              <a:path h="352083" w="7412268">
                <a:moveTo>
                  <a:pt x="0" y="0"/>
                </a:moveTo>
                <a:lnTo>
                  <a:pt x="7412268" y="0"/>
                </a:lnTo>
                <a:lnTo>
                  <a:pt x="7412268" y="352083"/>
                </a:lnTo>
                <a:lnTo>
                  <a:pt x="0" y="352083"/>
                </a:lnTo>
                <a:lnTo>
                  <a:pt x="0" y="0"/>
                </a:lnTo>
                <a:close/>
              </a:path>
            </a:pathLst>
          </a:custGeom>
          <a:blipFill>
            <a:blip r:embed="rId3">
              <a:alphaModFix amt="70000"/>
            </a:blip>
            <a:stretch>
              <a:fillRect l="0" t="0" r="0" b="0"/>
            </a:stretch>
          </a:blipFill>
        </p:spPr>
      </p:sp>
      <p:grpSp>
        <p:nvGrpSpPr>
          <p:cNvPr name="Group 27" id="27"/>
          <p:cNvGrpSpPr/>
          <p:nvPr/>
        </p:nvGrpSpPr>
        <p:grpSpPr>
          <a:xfrm rot="3129624">
            <a:off x="7595385" y="10436466"/>
            <a:ext cx="14392473" cy="1344867"/>
            <a:chOff x="0" y="0"/>
            <a:chExt cx="2939684" cy="274691"/>
          </a:xfrm>
        </p:grpSpPr>
        <p:sp>
          <p:nvSpPr>
            <p:cNvPr name="Freeform 28" id="28"/>
            <p:cNvSpPr/>
            <p:nvPr/>
          </p:nvSpPr>
          <p:spPr>
            <a:xfrm flipH="false" flipV="false" rot="0">
              <a:off x="0" y="0"/>
              <a:ext cx="2939684" cy="274691"/>
            </a:xfrm>
            <a:custGeom>
              <a:avLst/>
              <a:gdLst/>
              <a:ahLst/>
              <a:cxnLst/>
              <a:rect r="r" b="b" t="t" l="l"/>
              <a:pathLst>
                <a:path h="274691" w="2939684">
                  <a:moveTo>
                    <a:pt x="203200" y="0"/>
                  </a:moveTo>
                  <a:lnTo>
                    <a:pt x="2939684" y="0"/>
                  </a:lnTo>
                  <a:lnTo>
                    <a:pt x="2736484" y="274691"/>
                  </a:lnTo>
                  <a:lnTo>
                    <a:pt x="0" y="274691"/>
                  </a:lnTo>
                  <a:lnTo>
                    <a:pt x="203200" y="0"/>
                  </a:lnTo>
                  <a:close/>
                </a:path>
              </a:pathLst>
            </a:custGeom>
            <a:solidFill>
              <a:srgbClr val="ED9B0F"/>
            </a:solidFill>
          </p:spPr>
        </p:sp>
        <p:sp>
          <p:nvSpPr>
            <p:cNvPr name="TextBox 29" id="29"/>
            <p:cNvSpPr txBox="true"/>
            <p:nvPr/>
          </p:nvSpPr>
          <p:spPr>
            <a:xfrm>
              <a:off x="101600" y="-57150"/>
              <a:ext cx="2736484" cy="33184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3233192">
            <a:off x="8162626" y="1547845"/>
            <a:ext cx="10147670" cy="990247"/>
            <a:chOff x="0" y="0"/>
            <a:chExt cx="2728865" cy="266293"/>
          </a:xfrm>
        </p:grpSpPr>
        <p:sp>
          <p:nvSpPr>
            <p:cNvPr name="Freeform 31" id="31"/>
            <p:cNvSpPr/>
            <p:nvPr/>
          </p:nvSpPr>
          <p:spPr>
            <a:xfrm flipH="false" flipV="false" rot="0">
              <a:off x="0" y="0"/>
              <a:ext cx="2728865" cy="266293"/>
            </a:xfrm>
            <a:custGeom>
              <a:avLst/>
              <a:gdLst/>
              <a:ahLst/>
              <a:cxnLst/>
              <a:rect r="r" b="b" t="t" l="l"/>
              <a:pathLst>
                <a:path h="266293" w="2728865">
                  <a:moveTo>
                    <a:pt x="2525665" y="0"/>
                  </a:moveTo>
                  <a:lnTo>
                    <a:pt x="0" y="0"/>
                  </a:lnTo>
                  <a:lnTo>
                    <a:pt x="203200" y="266293"/>
                  </a:lnTo>
                  <a:lnTo>
                    <a:pt x="2728865" y="266293"/>
                  </a:lnTo>
                  <a:lnTo>
                    <a:pt x="2525665" y="0"/>
                  </a:lnTo>
                  <a:close/>
                </a:path>
              </a:pathLst>
            </a:custGeom>
            <a:solidFill>
              <a:srgbClr val="ED9B0F"/>
            </a:solidFill>
          </p:spPr>
        </p:sp>
        <p:sp>
          <p:nvSpPr>
            <p:cNvPr name="TextBox 32" id="32"/>
            <p:cNvSpPr txBox="true"/>
            <p:nvPr/>
          </p:nvSpPr>
          <p:spPr>
            <a:xfrm>
              <a:off x="101600" y="-57150"/>
              <a:ext cx="2525665" cy="323443"/>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3237598">
            <a:off x="9362717" y="1629632"/>
            <a:ext cx="7276226" cy="345621"/>
          </a:xfrm>
          <a:custGeom>
            <a:avLst/>
            <a:gdLst/>
            <a:ahLst/>
            <a:cxnLst/>
            <a:rect r="r" b="b" t="t" l="l"/>
            <a:pathLst>
              <a:path h="345621" w="7276226">
                <a:moveTo>
                  <a:pt x="0" y="0"/>
                </a:moveTo>
                <a:lnTo>
                  <a:pt x="7276225" y="0"/>
                </a:lnTo>
                <a:lnTo>
                  <a:pt x="7276225" y="345620"/>
                </a:lnTo>
                <a:lnTo>
                  <a:pt x="0" y="345620"/>
                </a:lnTo>
                <a:lnTo>
                  <a:pt x="0" y="0"/>
                </a:lnTo>
                <a:close/>
              </a:path>
            </a:pathLst>
          </a:custGeom>
          <a:blipFill>
            <a:blip r:embed="rId3">
              <a:alphaModFix amt="70000"/>
            </a:blip>
            <a:stretch>
              <a:fillRect l="0" t="0" r="0" b="0"/>
            </a:stretch>
          </a:blipFill>
        </p:spPr>
      </p:sp>
      <p:sp>
        <p:nvSpPr>
          <p:cNvPr name="Freeform 34" id="34"/>
          <p:cNvSpPr/>
          <p:nvPr/>
        </p:nvSpPr>
        <p:spPr>
          <a:xfrm flipH="false" flipV="false" rot="3136011">
            <a:off x="7877542" y="8040249"/>
            <a:ext cx="9848529" cy="467805"/>
          </a:xfrm>
          <a:custGeom>
            <a:avLst/>
            <a:gdLst/>
            <a:ahLst/>
            <a:cxnLst/>
            <a:rect r="r" b="b" t="t" l="l"/>
            <a:pathLst>
              <a:path h="467805" w="9848529">
                <a:moveTo>
                  <a:pt x="0" y="0"/>
                </a:moveTo>
                <a:lnTo>
                  <a:pt x="9848529" y="0"/>
                </a:lnTo>
                <a:lnTo>
                  <a:pt x="9848529" y="467805"/>
                </a:lnTo>
                <a:lnTo>
                  <a:pt x="0" y="467805"/>
                </a:lnTo>
                <a:lnTo>
                  <a:pt x="0" y="0"/>
                </a:lnTo>
                <a:close/>
              </a:path>
            </a:pathLst>
          </a:custGeom>
          <a:blipFill>
            <a:blip r:embed="rId3">
              <a:alphaModFix amt="70000"/>
            </a:blip>
            <a:stretch>
              <a:fillRect l="0" t="0" r="0" b="0"/>
            </a:stretch>
          </a:blipFill>
        </p:spPr>
      </p:sp>
      <p:grpSp>
        <p:nvGrpSpPr>
          <p:cNvPr name="Group 35" id="35"/>
          <p:cNvGrpSpPr/>
          <p:nvPr/>
        </p:nvGrpSpPr>
        <p:grpSpPr>
          <a:xfrm rot="3129624">
            <a:off x="8143042" y="7729127"/>
            <a:ext cx="10890298" cy="1017616"/>
            <a:chOff x="0" y="0"/>
            <a:chExt cx="2939684" cy="274691"/>
          </a:xfrm>
        </p:grpSpPr>
        <p:sp>
          <p:nvSpPr>
            <p:cNvPr name="Freeform 36" id="36"/>
            <p:cNvSpPr/>
            <p:nvPr/>
          </p:nvSpPr>
          <p:spPr>
            <a:xfrm flipH="false" flipV="false" rot="0">
              <a:off x="0" y="0"/>
              <a:ext cx="2939684" cy="274691"/>
            </a:xfrm>
            <a:custGeom>
              <a:avLst/>
              <a:gdLst/>
              <a:ahLst/>
              <a:cxnLst/>
              <a:rect r="r" b="b" t="t" l="l"/>
              <a:pathLst>
                <a:path h="274691" w="2939684">
                  <a:moveTo>
                    <a:pt x="203200" y="0"/>
                  </a:moveTo>
                  <a:lnTo>
                    <a:pt x="2939684" y="0"/>
                  </a:lnTo>
                  <a:lnTo>
                    <a:pt x="2736484" y="274691"/>
                  </a:lnTo>
                  <a:lnTo>
                    <a:pt x="0" y="274691"/>
                  </a:lnTo>
                  <a:lnTo>
                    <a:pt x="203200" y="0"/>
                  </a:lnTo>
                  <a:close/>
                </a:path>
              </a:pathLst>
            </a:custGeom>
            <a:solidFill>
              <a:srgbClr val="FFBC00"/>
            </a:solidFill>
          </p:spPr>
        </p:sp>
        <p:sp>
          <p:nvSpPr>
            <p:cNvPr name="TextBox 37" id="37"/>
            <p:cNvSpPr txBox="true"/>
            <p:nvPr/>
          </p:nvSpPr>
          <p:spPr>
            <a:xfrm>
              <a:off x="101600" y="-57150"/>
              <a:ext cx="2736484" cy="331841"/>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3233192">
            <a:off x="8793850" y="1154249"/>
            <a:ext cx="7155380" cy="1008470"/>
            <a:chOff x="0" y="0"/>
            <a:chExt cx="1889421" cy="266293"/>
          </a:xfrm>
        </p:grpSpPr>
        <p:sp>
          <p:nvSpPr>
            <p:cNvPr name="Freeform 39" id="39"/>
            <p:cNvSpPr/>
            <p:nvPr/>
          </p:nvSpPr>
          <p:spPr>
            <a:xfrm flipH="false" flipV="false" rot="0">
              <a:off x="0" y="0"/>
              <a:ext cx="1889421" cy="266293"/>
            </a:xfrm>
            <a:custGeom>
              <a:avLst/>
              <a:gdLst/>
              <a:ahLst/>
              <a:cxnLst/>
              <a:rect r="r" b="b" t="t" l="l"/>
              <a:pathLst>
                <a:path h="266293" w="1889421">
                  <a:moveTo>
                    <a:pt x="1686221" y="0"/>
                  </a:moveTo>
                  <a:lnTo>
                    <a:pt x="0" y="0"/>
                  </a:lnTo>
                  <a:lnTo>
                    <a:pt x="203200" y="266293"/>
                  </a:lnTo>
                  <a:lnTo>
                    <a:pt x="1889421" y="266293"/>
                  </a:lnTo>
                  <a:lnTo>
                    <a:pt x="1686221" y="0"/>
                  </a:lnTo>
                  <a:close/>
                </a:path>
              </a:pathLst>
            </a:custGeom>
            <a:solidFill>
              <a:srgbClr val="FFBC00"/>
            </a:solidFill>
          </p:spPr>
        </p:sp>
        <p:sp>
          <p:nvSpPr>
            <p:cNvPr name="TextBox 40" id="40"/>
            <p:cNvSpPr txBox="true"/>
            <p:nvPr/>
          </p:nvSpPr>
          <p:spPr>
            <a:xfrm>
              <a:off x="101600" y="-57150"/>
              <a:ext cx="1686221" cy="323443"/>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733304" y="2833478"/>
            <a:ext cx="8410696" cy="993775"/>
          </a:xfrm>
          <a:prstGeom prst="rect">
            <a:avLst/>
          </a:prstGeom>
        </p:spPr>
        <p:txBody>
          <a:bodyPr anchor="t" rtlCol="false" tIns="0" lIns="0" bIns="0" rIns="0">
            <a:spAutoFit/>
          </a:bodyPr>
          <a:lstStyle/>
          <a:p>
            <a:pPr algn="l">
              <a:lnSpc>
                <a:spcPts val="2600"/>
              </a:lnSpc>
            </a:pPr>
            <a:r>
              <a:rPr lang="en-US" sz="2000">
                <a:solidFill>
                  <a:srgbClr val="FFFFFF"/>
                </a:solidFill>
                <a:latin typeface="Poppins"/>
                <a:ea typeface="Poppins"/>
                <a:cs typeface="Poppins"/>
                <a:sym typeface="Poppins"/>
              </a:rPr>
              <a:t>Son contenedores que almacenan datos que pueden cambiar a lo largo del programa. Se declaran, se les asignan valores y se utilizan para realizar operaciones.</a:t>
            </a:r>
          </a:p>
        </p:txBody>
      </p:sp>
      <p:sp>
        <p:nvSpPr>
          <p:cNvPr name="TextBox 42" id="42"/>
          <p:cNvSpPr txBox="true"/>
          <p:nvPr/>
        </p:nvSpPr>
        <p:spPr>
          <a:xfrm rot="0">
            <a:off x="733304" y="2079610"/>
            <a:ext cx="8215715" cy="687705"/>
          </a:xfrm>
          <a:prstGeom prst="rect">
            <a:avLst/>
          </a:prstGeom>
        </p:spPr>
        <p:txBody>
          <a:bodyPr anchor="t" rtlCol="false" tIns="0" lIns="0" bIns="0" rIns="0">
            <a:spAutoFit/>
          </a:bodyPr>
          <a:lstStyle/>
          <a:p>
            <a:pPr algn="l">
              <a:lnSpc>
                <a:spcPts val="5084"/>
              </a:lnSpc>
            </a:pPr>
            <a:r>
              <a:rPr lang="en-US" sz="4499" spc="-134">
                <a:solidFill>
                  <a:srgbClr val="FFFFFF"/>
                </a:solidFill>
                <a:latin typeface="Poppins Bold"/>
                <a:ea typeface="Poppins Bold"/>
                <a:cs typeface="Poppins Bold"/>
                <a:sym typeface="Poppins Bold"/>
              </a:rPr>
              <a:t>Variables</a:t>
            </a:r>
          </a:p>
        </p:txBody>
      </p:sp>
      <p:sp>
        <p:nvSpPr>
          <p:cNvPr name="TextBox 43" id="43"/>
          <p:cNvSpPr txBox="true"/>
          <p:nvPr/>
        </p:nvSpPr>
        <p:spPr>
          <a:xfrm rot="0">
            <a:off x="733304" y="4957922"/>
            <a:ext cx="8410696" cy="993775"/>
          </a:xfrm>
          <a:prstGeom prst="rect">
            <a:avLst/>
          </a:prstGeom>
        </p:spPr>
        <p:txBody>
          <a:bodyPr anchor="t" rtlCol="false" tIns="0" lIns="0" bIns="0" rIns="0">
            <a:spAutoFit/>
          </a:bodyPr>
          <a:lstStyle/>
          <a:p>
            <a:pPr algn="l">
              <a:lnSpc>
                <a:spcPts val="2600"/>
              </a:lnSpc>
            </a:pPr>
            <a:r>
              <a:rPr lang="en-US" sz="2000">
                <a:solidFill>
                  <a:srgbClr val="FFFFFF"/>
                </a:solidFill>
                <a:latin typeface="Poppins"/>
                <a:ea typeface="Poppins"/>
                <a:cs typeface="Poppins"/>
                <a:sym typeface="Poppins"/>
              </a:rPr>
              <a:t>Definen la naturaleza de los valores que pueden ser manipulados en un programa. Los tipos más comunes incluyen enteros, decimales, cadenas de texto y booleanos.</a:t>
            </a:r>
          </a:p>
        </p:txBody>
      </p:sp>
      <p:sp>
        <p:nvSpPr>
          <p:cNvPr name="TextBox 44" id="44"/>
          <p:cNvSpPr txBox="true"/>
          <p:nvPr/>
        </p:nvSpPr>
        <p:spPr>
          <a:xfrm rot="0">
            <a:off x="733304" y="4204055"/>
            <a:ext cx="8215715" cy="687705"/>
          </a:xfrm>
          <a:prstGeom prst="rect">
            <a:avLst/>
          </a:prstGeom>
        </p:spPr>
        <p:txBody>
          <a:bodyPr anchor="t" rtlCol="false" tIns="0" lIns="0" bIns="0" rIns="0">
            <a:spAutoFit/>
          </a:bodyPr>
          <a:lstStyle/>
          <a:p>
            <a:pPr algn="l">
              <a:lnSpc>
                <a:spcPts val="5084"/>
              </a:lnSpc>
            </a:pPr>
            <a:r>
              <a:rPr lang="en-US" sz="4499" spc="-134">
                <a:solidFill>
                  <a:srgbClr val="FFFFFF"/>
                </a:solidFill>
                <a:latin typeface="Poppins Bold"/>
                <a:ea typeface="Poppins Bold"/>
                <a:cs typeface="Poppins Bold"/>
                <a:sym typeface="Poppins Bold"/>
              </a:rPr>
              <a:t>Tipo de Datos</a:t>
            </a:r>
          </a:p>
        </p:txBody>
      </p:sp>
      <p:sp>
        <p:nvSpPr>
          <p:cNvPr name="TextBox 45" id="45"/>
          <p:cNvSpPr txBox="true"/>
          <p:nvPr/>
        </p:nvSpPr>
        <p:spPr>
          <a:xfrm rot="0">
            <a:off x="733304" y="6943689"/>
            <a:ext cx="8410696" cy="993775"/>
          </a:xfrm>
          <a:prstGeom prst="rect">
            <a:avLst/>
          </a:prstGeom>
        </p:spPr>
        <p:txBody>
          <a:bodyPr anchor="t" rtlCol="false" tIns="0" lIns="0" bIns="0" rIns="0">
            <a:spAutoFit/>
          </a:bodyPr>
          <a:lstStyle/>
          <a:p>
            <a:pPr algn="l">
              <a:lnSpc>
                <a:spcPts val="2600"/>
              </a:lnSpc>
            </a:pPr>
            <a:r>
              <a:rPr lang="en-US" sz="2000">
                <a:solidFill>
                  <a:srgbClr val="FFFFFF"/>
                </a:solidFill>
                <a:latin typeface="Poppins"/>
                <a:ea typeface="Poppins"/>
                <a:cs typeface="Poppins"/>
                <a:sym typeface="Poppins"/>
              </a:rPr>
              <a:t>Permiten manipular y comparar los datos almacenados en variables para producir nuevos valores, tomar decisiones y controlar el flujo del programa.</a:t>
            </a:r>
          </a:p>
        </p:txBody>
      </p:sp>
      <p:sp>
        <p:nvSpPr>
          <p:cNvPr name="TextBox 46" id="46"/>
          <p:cNvSpPr txBox="true"/>
          <p:nvPr/>
        </p:nvSpPr>
        <p:spPr>
          <a:xfrm rot="0">
            <a:off x="733304" y="6189822"/>
            <a:ext cx="8215715" cy="687705"/>
          </a:xfrm>
          <a:prstGeom prst="rect">
            <a:avLst/>
          </a:prstGeom>
        </p:spPr>
        <p:txBody>
          <a:bodyPr anchor="t" rtlCol="false" tIns="0" lIns="0" bIns="0" rIns="0">
            <a:spAutoFit/>
          </a:bodyPr>
          <a:lstStyle/>
          <a:p>
            <a:pPr algn="l">
              <a:lnSpc>
                <a:spcPts val="5084"/>
              </a:lnSpc>
            </a:pPr>
            <a:r>
              <a:rPr lang="en-US" sz="4499" spc="-134">
                <a:solidFill>
                  <a:srgbClr val="FFFFFF"/>
                </a:solidFill>
                <a:latin typeface="Poppins Bold"/>
                <a:ea typeface="Poppins Bold"/>
                <a:cs typeface="Poppins Bold"/>
                <a:sym typeface="Poppins Bold"/>
              </a:rPr>
              <a:t>Operaciones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7969" y="3405458"/>
            <a:ext cx="3801832" cy="5455369"/>
          </a:xfrm>
          <a:custGeom>
            <a:avLst/>
            <a:gdLst/>
            <a:ahLst/>
            <a:cxnLst/>
            <a:rect r="r" b="b" t="t" l="l"/>
            <a:pathLst>
              <a:path h="5455369" w="3801832">
                <a:moveTo>
                  <a:pt x="0" y="0"/>
                </a:moveTo>
                <a:lnTo>
                  <a:pt x="3801832" y="0"/>
                </a:lnTo>
                <a:lnTo>
                  <a:pt x="3801832" y="5455369"/>
                </a:lnTo>
                <a:lnTo>
                  <a:pt x="0" y="5455369"/>
                </a:lnTo>
                <a:lnTo>
                  <a:pt x="0" y="0"/>
                </a:lnTo>
                <a:close/>
              </a:path>
            </a:pathLst>
          </a:custGeom>
          <a:blipFill>
            <a:blip r:embed="rId2"/>
            <a:stretch>
              <a:fillRect l="0" t="0" r="0" b="0"/>
            </a:stretch>
          </a:blipFill>
        </p:spPr>
      </p:sp>
      <p:sp>
        <p:nvSpPr>
          <p:cNvPr name="Freeform 3" id="3"/>
          <p:cNvSpPr/>
          <p:nvPr/>
        </p:nvSpPr>
        <p:spPr>
          <a:xfrm flipH="false" flipV="false" rot="0">
            <a:off x="4207384" y="3590654"/>
            <a:ext cx="3267687" cy="5450502"/>
          </a:xfrm>
          <a:custGeom>
            <a:avLst/>
            <a:gdLst/>
            <a:ahLst/>
            <a:cxnLst/>
            <a:rect r="r" b="b" t="t" l="l"/>
            <a:pathLst>
              <a:path h="5450502" w="3267687">
                <a:moveTo>
                  <a:pt x="0" y="0"/>
                </a:moveTo>
                <a:lnTo>
                  <a:pt x="3267687" y="0"/>
                </a:lnTo>
                <a:lnTo>
                  <a:pt x="3267687" y="5450502"/>
                </a:lnTo>
                <a:lnTo>
                  <a:pt x="0" y="5450502"/>
                </a:lnTo>
                <a:lnTo>
                  <a:pt x="0" y="0"/>
                </a:lnTo>
                <a:close/>
              </a:path>
            </a:pathLst>
          </a:custGeom>
          <a:blipFill>
            <a:blip r:embed="rId3"/>
            <a:stretch>
              <a:fillRect l="0" t="0" r="0" b="0"/>
            </a:stretch>
          </a:blipFill>
        </p:spPr>
      </p:sp>
      <p:sp>
        <p:nvSpPr>
          <p:cNvPr name="Freeform 4" id="4"/>
          <p:cNvSpPr/>
          <p:nvPr/>
        </p:nvSpPr>
        <p:spPr>
          <a:xfrm flipH="false" flipV="false" rot="0">
            <a:off x="7708830" y="3405458"/>
            <a:ext cx="4634134" cy="5667646"/>
          </a:xfrm>
          <a:custGeom>
            <a:avLst/>
            <a:gdLst/>
            <a:ahLst/>
            <a:cxnLst/>
            <a:rect r="r" b="b" t="t" l="l"/>
            <a:pathLst>
              <a:path h="5667646" w="4634134">
                <a:moveTo>
                  <a:pt x="0" y="0"/>
                </a:moveTo>
                <a:lnTo>
                  <a:pt x="4634134" y="0"/>
                </a:lnTo>
                <a:lnTo>
                  <a:pt x="4634134" y="5667646"/>
                </a:lnTo>
                <a:lnTo>
                  <a:pt x="0" y="5667646"/>
                </a:lnTo>
                <a:lnTo>
                  <a:pt x="0" y="0"/>
                </a:lnTo>
                <a:close/>
              </a:path>
            </a:pathLst>
          </a:custGeom>
          <a:blipFill>
            <a:blip r:embed="rId4"/>
            <a:stretch>
              <a:fillRect l="0" t="0" r="0" b="0"/>
            </a:stretch>
          </a:blipFill>
        </p:spPr>
      </p:sp>
      <p:sp>
        <p:nvSpPr>
          <p:cNvPr name="Freeform 5" id="5"/>
          <p:cNvSpPr/>
          <p:nvPr/>
        </p:nvSpPr>
        <p:spPr>
          <a:xfrm flipH="false" flipV="false" rot="0">
            <a:off x="12576723" y="3590654"/>
            <a:ext cx="5543308" cy="5567202"/>
          </a:xfrm>
          <a:custGeom>
            <a:avLst/>
            <a:gdLst/>
            <a:ahLst/>
            <a:cxnLst/>
            <a:rect r="r" b="b" t="t" l="l"/>
            <a:pathLst>
              <a:path h="5567202" w="5543308">
                <a:moveTo>
                  <a:pt x="0" y="0"/>
                </a:moveTo>
                <a:lnTo>
                  <a:pt x="5543308" y="0"/>
                </a:lnTo>
                <a:lnTo>
                  <a:pt x="5543308" y="5567201"/>
                </a:lnTo>
                <a:lnTo>
                  <a:pt x="0" y="5567201"/>
                </a:lnTo>
                <a:lnTo>
                  <a:pt x="0" y="0"/>
                </a:lnTo>
                <a:close/>
              </a:path>
            </a:pathLst>
          </a:custGeom>
          <a:blipFill>
            <a:blip r:embed="rId5"/>
            <a:stretch>
              <a:fillRect l="0" t="0" r="0" b="0"/>
            </a:stretch>
          </a:blipFill>
        </p:spPr>
      </p:sp>
      <p:sp>
        <p:nvSpPr>
          <p:cNvPr name="TextBox 6" id="6"/>
          <p:cNvSpPr txBox="true"/>
          <p:nvPr/>
        </p:nvSpPr>
        <p:spPr>
          <a:xfrm rot="0">
            <a:off x="5231564" y="680085"/>
            <a:ext cx="7598475" cy="687705"/>
          </a:xfrm>
          <a:prstGeom prst="rect">
            <a:avLst/>
          </a:prstGeom>
        </p:spPr>
        <p:txBody>
          <a:bodyPr anchor="t" rtlCol="false" tIns="0" lIns="0" bIns="0" rIns="0">
            <a:spAutoFit/>
          </a:bodyPr>
          <a:lstStyle/>
          <a:p>
            <a:pPr algn="ctr">
              <a:lnSpc>
                <a:spcPts val="5084"/>
              </a:lnSpc>
            </a:pPr>
            <a:r>
              <a:rPr lang="en-US" sz="4499" spc="-134">
                <a:solidFill>
                  <a:srgbClr val="FFFFFF"/>
                </a:solidFill>
                <a:latin typeface="Poppins Bold"/>
                <a:ea typeface="Poppins Bold"/>
                <a:cs typeface="Poppins Bold"/>
                <a:sym typeface="Poppins Bold"/>
              </a:rPr>
              <a:t>Variables y tipos de datos</a:t>
            </a:r>
          </a:p>
        </p:txBody>
      </p:sp>
      <p:sp>
        <p:nvSpPr>
          <p:cNvPr name="TextBox 7" id="7"/>
          <p:cNvSpPr txBox="true"/>
          <p:nvPr/>
        </p:nvSpPr>
        <p:spPr>
          <a:xfrm rot="0">
            <a:off x="4207384" y="2730188"/>
            <a:ext cx="5190816"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Python</a:t>
            </a:r>
          </a:p>
        </p:txBody>
      </p:sp>
      <p:sp>
        <p:nvSpPr>
          <p:cNvPr name="TextBox 8" id="8"/>
          <p:cNvSpPr txBox="true"/>
          <p:nvPr/>
        </p:nvSpPr>
        <p:spPr>
          <a:xfrm rot="0">
            <a:off x="7708830" y="2730188"/>
            <a:ext cx="1387523"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Java</a:t>
            </a:r>
          </a:p>
        </p:txBody>
      </p:sp>
      <p:sp>
        <p:nvSpPr>
          <p:cNvPr name="TextBox 9" id="9"/>
          <p:cNvSpPr txBox="true"/>
          <p:nvPr/>
        </p:nvSpPr>
        <p:spPr>
          <a:xfrm rot="0">
            <a:off x="12951759" y="2730188"/>
            <a:ext cx="1160464"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php</a:t>
            </a:r>
          </a:p>
        </p:txBody>
      </p:sp>
      <p:sp>
        <p:nvSpPr>
          <p:cNvPr name="TextBox 10" id="10"/>
          <p:cNvSpPr txBox="true"/>
          <p:nvPr/>
        </p:nvSpPr>
        <p:spPr>
          <a:xfrm rot="0">
            <a:off x="167969" y="2730188"/>
            <a:ext cx="5190816"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JavaScript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830957" y="911652"/>
            <a:ext cx="9784422" cy="2057400"/>
            <a:chOff x="0" y="0"/>
            <a:chExt cx="2576967" cy="541867"/>
          </a:xfrm>
        </p:grpSpPr>
        <p:sp>
          <p:nvSpPr>
            <p:cNvPr name="Freeform 4" id="4"/>
            <p:cNvSpPr/>
            <p:nvPr/>
          </p:nvSpPr>
          <p:spPr>
            <a:xfrm flipH="false" flipV="false" rot="0">
              <a:off x="0" y="0"/>
              <a:ext cx="2576967" cy="541867"/>
            </a:xfrm>
            <a:custGeom>
              <a:avLst/>
              <a:gdLst/>
              <a:ahLst/>
              <a:cxnLst/>
              <a:rect r="r" b="b" t="t" l="l"/>
              <a:pathLst>
                <a:path h="541867" w="2576967">
                  <a:moveTo>
                    <a:pt x="72795" y="0"/>
                  </a:moveTo>
                  <a:lnTo>
                    <a:pt x="2504172" y="0"/>
                  </a:lnTo>
                  <a:cubicBezTo>
                    <a:pt x="2544376" y="0"/>
                    <a:pt x="2576967" y="32591"/>
                    <a:pt x="2576967" y="72795"/>
                  </a:cubicBezTo>
                  <a:lnTo>
                    <a:pt x="2576967" y="469072"/>
                  </a:lnTo>
                  <a:cubicBezTo>
                    <a:pt x="2576967" y="509275"/>
                    <a:pt x="2544376" y="541867"/>
                    <a:pt x="2504172" y="541867"/>
                  </a:cubicBezTo>
                  <a:lnTo>
                    <a:pt x="72795" y="541867"/>
                  </a:lnTo>
                  <a:cubicBezTo>
                    <a:pt x="32591" y="541867"/>
                    <a:pt x="0" y="509275"/>
                    <a:pt x="0" y="469072"/>
                  </a:cubicBezTo>
                  <a:lnTo>
                    <a:pt x="0" y="72795"/>
                  </a:lnTo>
                  <a:cubicBezTo>
                    <a:pt x="0" y="32591"/>
                    <a:pt x="32591" y="0"/>
                    <a:pt x="72795" y="0"/>
                  </a:cubicBezTo>
                  <a:close/>
                </a:path>
              </a:pathLst>
            </a:custGeom>
            <a:solidFill>
              <a:srgbClr val="FFBC00"/>
            </a:solidFill>
          </p:spPr>
        </p:sp>
        <p:sp>
          <p:nvSpPr>
            <p:cNvPr name="TextBox 5" id="5"/>
            <p:cNvSpPr txBox="true"/>
            <p:nvPr/>
          </p:nvSpPr>
          <p:spPr>
            <a:xfrm>
              <a:off x="0" y="-57150"/>
              <a:ext cx="2576967" cy="59901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865503" y="-299614"/>
            <a:ext cx="6933865" cy="10831841"/>
            <a:chOff x="0" y="0"/>
            <a:chExt cx="9245153" cy="14442454"/>
          </a:xfrm>
        </p:grpSpPr>
        <p:pic>
          <p:nvPicPr>
            <p:cNvPr name="Picture 7" id="7"/>
            <p:cNvPicPr>
              <a:picLocks noChangeAspect="true"/>
            </p:cNvPicPr>
            <p:nvPr/>
          </p:nvPicPr>
          <p:blipFill>
            <a:blip r:embed="rId3"/>
            <a:srcRect l="28675" t="0" r="28675" b="0"/>
            <a:stretch>
              <a:fillRect/>
            </a:stretch>
          </p:blipFill>
          <p:spPr>
            <a:xfrm flipH="false" flipV="false">
              <a:off x="0" y="0"/>
              <a:ext cx="9245153" cy="14442454"/>
            </a:xfrm>
            <a:prstGeom prst="rect">
              <a:avLst/>
            </a:prstGeom>
          </p:spPr>
        </p:pic>
      </p:grpSp>
      <p:grpSp>
        <p:nvGrpSpPr>
          <p:cNvPr name="Group 8" id="8"/>
          <p:cNvGrpSpPr/>
          <p:nvPr/>
        </p:nvGrpSpPr>
        <p:grpSpPr>
          <a:xfrm rot="10799999">
            <a:off x="9144000" y="6390939"/>
            <a:ext cx="5443005" cy="4762630"/>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3D60"/>
            </a:solidFill>
          </p:spPr>
        </p:sp>
        <p:sp>
          <p:nvSpPr>
            <p:cNvPr name="TextBox 10" id="10"/>
            <p:cNvSpPr txBox="true"/>
            <p:nvPr/>
          </p:nvSpPr>
          <p:spPr>
            <a:xfrm>
              <a:off x="127000" y="-6350"/>
              <a:ext cx="558800" cy="3873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3609890">
            <a:off x="8226948" y="8161451"/>
            <a:ext cx="7216534" cy="342785"/>
          </a:xfrm>
          <a:custGeom>
            <a:avLst/>
            <a:gdLst/>
            <a:ahLst/>
            <a:cxnLst/>
            <a:rect r="r" b="b" t="t" l="l"/>
            <a:pathLst>
              <a:path h="342785" w="7216534">
                <a:moveTo>
                  <a:pt x="0" y="0"/>
                </a:moveTo>
                <a:lnTo>
                  <a:pt x="7216534" y="0"/>
                </a:lnTo>
                <a:lnTo>
                  <a:pt x="7216534" y="342786"/>
                </a:lnTo>
                <a:lnTo>
                  <a:pt x="0" y="342786"/>
                </a:lnTo>
                <a:lnTo>
                  <a:pt x="0" y="0"/>
                </a:lnTo>
                <a:close/>
              </a:path>
            </a:pathLst>
          </a:custGeom>
          <a:blipFill>
            <a:blip r:embed="rId4">
              <a:alphaModFix amt="55000"/>
            </a:blip>
            <a:stretch>
              <a:fillRect l="0" t="0" r="0" b="0"/>
            </a:stretch>
          </a:blipFill>
        </p:spPr>
      </p:sp>
      <p:sp>
        <p:nvSpPr>
          <p:cNvPr name="Freeform 12" id="12"/>
          <p:cNvSpPr/>
          <p:nvPr/>
        </p:nvSpPr>
        <p:spPr>
          <a:xfrm flipH="false" flipV="false" rot="-4357799">
            <a:off x="9498029" y="2033600"/>
            <a:ext cx="7216534" cy="342785"/>
          </a:xfrm>
          <a:custGeom>
            <a:avLst/>
            <a:gdLst/>
            <a:ahLst/>
            <a:cxnLst/>
            <a:rect r="r" b="b" t="t" l="l"/>
            <a:pathLst>
              <a:path h="342785" w="7216534">
                <a:moveTo>
                  <a:pt x="0" y="0"/>
                </a:moveTo>
                <a:lnTo>
                  <a:pt x="7216534" y="0"/>
                </a:lnTo>
                <a:lnTo>
                  <a:pt x="7216534" y="342785"/>
                </a:lnTo>
                <a:lnTo>
                  <a:pt x="0" y="342785"/>
                </a:lnTo>
                <a:lnTo>
                  <a:pt x="0" y="0"/>
                </a:lnTo>
                <a:close/>
              </a:path>
            </a:pathLst>
          </a:custGeom>
          <a:blipFill>
            <a:blip r:embed="rId4">
              <a:alphaModFix amt="55000"/>
            </a:blip>
            <a:stretch>
              <a:fillRect l="0" t="0" r="0" b="0"/>
            </a:stretch>
          </a:blipFill>
        </p:spPr>
      </p:sp>
      <p:grpSp>
        <p:nvGrpSpPr>
          <p:cNvPr name="Group 13" id="13"/>
          <p:cNvGrpSpPr/>
          <p:nvPr/>
        </p:nvGrpSpPr>
        <p:grpSpPr>
          <a:xfrm rot="-1772257">
            <a:off x="11897977" y="4458033"/>
            <a:ext cx="1688777" cy="7462842"/>
            <a:chOff x="0" y="0"/>
            <a:chExt cx="444781" cy="1965522"/>
          </a:xfrm>
        </p:grpSpPr>
        <p:sp>
          <p:nvSpPr>
            <p:cNvPr name="Freeform 14" id="14"/>
            <p:cNvSpPr/>
            <p:nvPr/>
          </p:nvSpPr>
          <p:spPr>
            <a:xfrm flipH="false" flipV="false" rot="0">
              <a:off x="0" y="0"/>
              <a:ext cx="444781" cy="1965522"/>
            </a:xfrm>
            <a:custGeom>
              <a:avLst/>
              <a:gdLst/>
              <a:ahLst/>
              <a:cxnLst/>
              <a:rect r="r" b="b" t="t" l="l"/>
              <a:pathLst>
                <a:path h="1965522" w="444781">
                  <a:moveTo>
                    <a:pt x="0" y="0"/>
                  </a:moveTo>
                  <a:lnTo>
                    <a:pt x="444781" y="0"/>
                  </a:lnTo>
                  <a:lnTo>
                    <a:pt x="444781" y="1965522"/>
                  </a:lnTo>
                  <a:lnTo>
                    <a:pt x="0" y="1965522"/>
                  </a:lnTo>
                  <a:close/>
                </a:path>
              </a:pathLst>
            </a:custGeom>
            <a:solidFill>
              <a:srgbClr val="FFBC00"/>
            </a:solidFill>
          </p:spPr>
        </p:sp>
        <p:sp>
          <p:nvSpPr>
            <p:cNvPr name="TextBox 15" id="15"/>
            <p:cNvSpPr txBox="true"/>
            <p:nvPr/>
          </p:nvSpPr>
          <p:spPr>
            <a:xfrm>
              <a:off x="0" y="-57150"/>
              <a:ext cx="444781" cy="202267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997894">
            <a:off x="11094392" y="-983153"/>
            <a:ext cx="1758392" cy="6729346"/>
            <a:chOff x="0" y="0"/>
            <a:chExt cx="463116" cy="1772338"/>
          </a:xfrm>
        </p:grpSpPr>
        <p:sp>
          <p:nvSpPr>
            <p:cNvPr name="Freeform 17" id="17"/>
            <p:cNvSpPr/>
            <p:nvPr/>
          </p:nvSpPr>
          <p:spPr>
            <a:xfrm flipH="false" flipV="false" rot="0">
              <a:off x="0" y="0"/>
              <a:ext cx="463116" cy="1772338"/>
            </a:xfrm>
            <a:custGeom>
              <a:avLst/>
              <a:gdLst/>
              <a:ahLst/>
              <a:cxnLst/>
              <a:rect r="r" b="b" t="t" l="l"/>
              <a:pathLst>
                <a:path h="1772338" w="463116">
                  <a:moveTo>
                    <a:pt x="0" y="0"/>
                  </a:moveTo>
                  <a:lnTo>
                    <a:pt x="463116" y="0"/>
                  </a:lnTo>
                  <a:lnTo>
                    <a:pt x="463116" y="1772338"/>
                  </a:lnTo>
                  <a:lnTo>
                    <a:pt x="0" y="1772338"/>
                  </a:lnTo>
                  <a:close/>
                </a:path>
              </a:pathLst>
            </a:custGeom>
            <a:solidFill>
              <a:srgbClr val="FFBC00"/>
            </a:solidFill>
          </p:spPr>
        </p:sp>
        <p:sp>
          <p:nvSpPr>
            <p:cNvPr name="TextBox 18" id="18"/>
            <p:cNvSpPr txBox="true"/>
            <p:nvPr/>
          </p:nvSpPr>
          <p:spPr>
            <a:xfrm>
              <a:off x="0" y="-57150"/>
              <a:ext cx="463116" cy="1829488"/>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28700" y="1335891"/>
            <a:ext cx="7402224" cy="1381125"/>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a:ea typeface="League Spartan"/>
                <a:cs typeface="League Spartan"/>
                <a:sym typeface="League Spartan"/>
              </a:rPr>
              <a:t>PROGRAMACIÓN Y PROGRAMADOR</a:t>
            </a:r>
          </a:p>
        </p:txBody>
      </p:sp>
      <p:sp>
        <p:nvSpPr>
          <p:cNvPr name="TextBox 20" id="20"/>
          <p:cNvSpPr txBox="true"/>
          <p:nvPr/>
        </p:nvSpPr>
        <p:spPr>
          <a:xfrm rot="0">
            <a:off x="1028700" y="3571875"/>
            <a:ext cx="7924764" cy="2686050"/>
          </a:xfrm>
          <a:prstGeom prst="rect">
            <a:avLst/>
          </a:prstGeom>
        </p:spPr>
        <p:txBody>
          <a:bodyPr anchor="t" rtlCol="false" tIns="0" lIns="0" bIns="0" rIns="0">
            <a:spAutoFit/>
          </a:bodyPr>
          <a:lstStyle/>
          <a:p>
            <a:pPr algn="l">
              <a:lnSpc>
                <a:spcPts val="2639"/>
              </a:lnSpc>
            </a:pPr>
            <a:r>
              <a:rPr lang="en-US" sz="2199" spc="-54">
                <a:solidFill>
                  <a:srgbClr val="000000"/>
                </a:solidFill>
                <a:latin typeface="Poppins Bold"/>
                <a:ea typeface="Poppins Bold"/>
                <a:cs typeface="Poppins Bold"/>
                <a:sym typeface="Poppins Bold"/>
              </a:rPr>
              <a:t>Programación </a:t>
            </a:r>
            <a:r>
              <a:rPr lang="en-US" sz="2199" spc="-54">
                <a:solidFill>
                  <a:srgbClr val="000000"/>
                </a:solidFill>
                <a:latin typeface="Poppins"/>
                <a:ea typeface="Poppins"/>
                <a:cs typeface="Poppins"/>
                <a:sym typeface="Poppins"/>
              </a:rPr>
              <a:t>es el proceso de crear </a:t>
            </a:r>
            <a:r>
              <a:rPr lang="en-US" sz="2199" spc="-54">
                <a:solidFill>
                  <a:srgbClr val="000000"/>
                </a:solidFill>
                <a:latin typeface="Poppins Italics"/>
                <a:ea typeface="Poppins Italics"/>
                <a:cs typeface="Poppins Italics"/>
                <a:sym typeface="Poppins Italics"/>
              </a:rPr>
              <a:t>instrucciones </a:t>
            </a:r>
            <a:r>
              <a:rPr lang="en-US" sz="2199" spc="-54">
                <a:solidFill>
                  <a:srgbClr val="000000"/>
                </a:solidFill>
                <a:latin typeface="Poppins"/>
                <a:ea typeface="Poppins"/>
                <a:cs typeface="Poppins"/>
                <a:sym typeface="Poppins"/>
              </a:rPr>
              <a:t>que le dicen a una </a:t>
            </a:r>
            <a:r>
              <a:rPr lang="en-US" sz="2199" spc="-54">
                <a:solidFill>
                  <a:srgbClr val="000000"/>
                </a:solidFill>
                <a:latin typeface="Poppins Bold"/>
                <a:ea typeface="Poppins Bold"/>
                <a:cs typeface="Poppins Bold"/>
                <a:sym typeface="Poppins Bold"/>
              </a:rPr>
              <a:t>computadora </a:t>
            </a:r>
            <a:r>
              <a:rPr lang="en-US" sz="2199" spc="-54">
                <a:solidFill>
                  <a:srgbClr val="000000"/>
                </a:solidFill>
                <a:latin typeface="Poppins"/>
                <a:ea typeface="Poppins"/>
                <a:cs typeface="Poppins"/>
                <a:sym typeface="Poppins"/>
              </a:rPr>
              <a:t>cómo realizar una </a:t>
            </a:r>
            <a:r>
              <a:rPr lang="en-US" sz="2199" spc="-54">
                <a:solidFill>
                  <a:srgbClr val="000000"/>
                </a:solidFill>
                <a:latin typeface="Poppins Bold"/>
                <a:ea typeface="Poppins Bold"/>
                <a:cs typeface="Poppins Bold"/>
                <a:sym typeface="Poppins Bold"/>
              </a:rPr>
              <a:t>tarea específica</a:t>
            </a:r>
            <a:r>
              <a:rPr lang="en-US" sz="2199" spc="-54">
                <a:solidFill>
                  <a:srgbClr val="000000"/>
                </a:solidFill>
                <a:latin typeface="Poppins"/>
                <a:ea typeface="Poppins"/>
                <a:cs typeface="Poppins"/>
                <a:sym typeface="Poppins"/>
              </a:rPr>
              <a:t>. Estas </a:t>
            </a:r>
            <a:r>
              <a:rPr lang="en-US" sz="2199" spc="-54">
                <a:solidFill>
                  <a:srgbClr val="000000"/>
                </a:solidFill>
                <a:latin typeface="Poppins Italics"/>
                <a:ea typeface="Poppins Italics"/>
                <a:cs typeface="Poppins Italics"/>
                <a:sym typeface="Poppins Italics"/>
              </a:rPr>
              <a:t>instrucciones </a:t>
            </a:r>
            <a:r>
              <a:rPr lang="en-US" sz="2199" spc="-54">
                <a:solidFill>
                  <a:srgbClr val="000000"/>
                </a:solidFill>
                <a:latin typeface="Poppins"/>
                <a:ea typeface="Poppins"/>
                <a:cs typeface="Poppins"/>
                <a:sym typeface="Poppins"/>
              </a:rPr>
              <a:t>se escriben en un lenguaje que la computadora pueda entender, conocido como lenguaje de programación. La </a:t>
            </a:r>
            <a:r>
              <a:rPr lang="en-US" sz="2199" spc="-54">
                <a:solidFill>
                  <a:srgbClr val="000000"/>
                </a:solidFill>
                <a:latin typeface="Poppins Bold"/>
                <a:ea typeface="Poppins Bold"/>
                <a:cs typeface="Poppins Bold"/>
                <a:sym typeface="Poppins Bold"/>
              </a:rPr>
              <a:t>programación </a:t>
            </a:r>
            <a:r>
              <a:rPr lang="en-US" sz="2199" spc="-54">
                <a:solidFill>
                  <a:srgbClr val="000000"/>
                </a:solidFill>
                <a:latin typeface="Poppins"/>
                <a:ea typeface="Poppins"/>
                <a:cs typeface="Poppins"/>
                <a:sym typeface="Poppins"/>
              </a:rPr>
              <a:t>implica la resolución de problemas, el diseño de algoritmos y la traducción de esos algoritmos en un código que la máquina pueda ejecutar.</a:t>
            </a:r>
          </a:p>
        </p:txBody>
      </p:sp>
      <p:sp>
        <p:nvSpPr>
          <p:cNvPr name="TextBox 21" id="21"/>
          <p:cNvSpPr txBox="true"/>
          <p:nvPr/>
        </p:nvSpPr>
        <p:spPr>
          <a:xfrm rot="0">
            <a:off x="1028700" y="6572250"/>
            <a:ext cx="7924764" cy="2686050"/>
          </a:xfrm>
          <a:prstGeom prst="rect">
            <a:avLst/>
          </a:prstGeom>
        </p:spPr>
        <p:txBody>
          <a:bodyPr anchor="t" rtlCol="false" tIns="0" lIns="0" bIns="0" rIns="0">
            <a:spAutoFit/>
          </a:bodyPr>
          <a:lstStyle/>
          <a:p>
            <a:pPr algn="l">
              <a:lnSpc>
                <a:spcPts val="2639"/>
              </a:lnSpc>
            </a:pPr>
            <a:r>
              <a:rPr lang="en-US" sz="2199" spc="-54">
                <a:solidFill>
                  <a:srgbClr val="000000"/>
                </a:solidFill>
                <a:latin typeface="Poppins"/>
                <a:ea typeface="Poppins"/>
                <a:cs typeface="Poppins"/>
                <a:sym typeface="Poppins"/>
              </a:rPr>
              <a:t>Ser un </a:t>
            </a:r>
            <a:r>
              <a:rPr lang="en-US" sz="2199" spc="-54">
                <a:solidFill>
                  <a:srgbClr val="000000"/>
                </a:solidFill>
                <a:latin typeface="Poppins Bold"/>
                <a:ea typeface="Poppins Bold"/>
                <a:cs typeface="Poppins Bold"/>
                <a:sym typeface="Poppins Bold"/>
              </a:rPr>
              <a:t>programador </a:t>
            </a:r>
            <a:r>
              <a:rPr lang="en-US" sz="2199" spc="-54">
                <a:solidFill>
                  <a:srgbClr val="000000"/>
                </a:solidFill>
                <a:latin typeface="Poppins"/>
                <a:ea typeface="Poppins"/>
                <a:cs typeface="Poppins"/>
                <a:sym typeface="Poppins"/>
              </a:rPr>
              <a:t>significa ser la persona que diseña, escribe, prueba y mantiene el </a:t>
            </a:r>
            <a:r>
              <a:rPr lang="en-US" sz="2199" spc="-54">
                <a:solidFill>
                  <a:srgbClr val="000000"/>
                </a:solidFill>
                <a:latin typeface="Poppins Bold"/>
                <a:ea typeface="Poppins Bold"/>
                <a:cs typeface="Poppins Bold"/>
                <a:sym typeface="Poppins Bold"/>
              </a:rPr>
              <a:t>código </a:t>
            </a:r>
            <a:r>
              <a:rPr lang="en-US" sz="2199" spc="-54">
                <a:solidFill>
                  <a:srgbClr val="000000"/>
                </a:solidFill>
                <a:latin typeface="Poppins"/>
                <a:ea typeface="Poppins"/>
                <a:cs typeface="Poppins"/>
                <a:sym typeface="Poppins"/>
              </a:rPr>
              <a:t>que permite que los </a:t>
            </a:r>
            <a:r>
              <a:rPr lang="en-US" sz="2199" spc="-54">
                <a:solidFill>
                  <a:srgbClr val="000000"/>
                </a:solidFill>
                <a:latin typeface="Poppins Bold"/>
                <a:ea typeface="Poppins Bold"/>
                <a:cs typeface="Poppins Bold"/>
                <a:sym typeface="Poppins Bold"/>
              </a:rPr>
              <a:t>programas de computadora</a:t>
            </a:r>
            <a:r>
              <a:rPr lang="en-US" sz="2199" spc="-54">
                <a:solidFill>
                  <a:srgbClr val="000000"/>
                </a:solidFill>
                <a:latin typeface="Poppins"/>
                <a:ea typeface="Poppins"/>
                <a:cs typeface="Poppins"/>
                <a:sym typeface="Poppins"/>
              </a:rPr>
              <a:t> funcionen. Los </a:t>
            </a:r>
            <a:r>
              <a:rPr lang="en-US" sz="2199" spc="-54">
                <a:solidFill>
                  <a:srgbClr val="000000"/>
                </a:solidFill>
                <a:latin typeface="Poppins Bold"/>
                <a:ea typeface="Poppins Bold"/>
                <a:cs typeface="Poppins Bold"/>
                <a:sym typeface="Poppins Bold"/>
              </a:rPr>
              <a:t>programadores </a:t>
            </a:r>
            <a:r>
              <a:rPr lang="en-US" sz="2199" spc="-54">
                <a:solidFill>
                  <a:srgbClr val="000000"/>
                </a:solidFill>
                <a:latin typeface="Poppins"/>
                <a:ea typeface="Poppins"/>
                <a:cs typeface="Poppins"/>
                <a:sym typeface="Poppins"/>
              </a:rPr>
              <a:t>no solo crean soluciones técnicas, sino que también aplican </a:t>
            </a:r>
            <a:r>
              <a:rPr lang="en-US" sz="2199" spc="-54">
                <a:solidFill>
                  <a:srgbClr val="000000"/>
                </a:solidFill>
                <a:latin typeface="Poppins Italics"/>
                <a:ea typeface="Poppins Italics"/>
                <a:cs typeface="Poppins Italics"/>
                <a:sym typeface="Poppins Italics"/>
              </a:rPr>
              <a:t>lógica </a:t>
            </a:r>
            <a:r>
              <a:rPr lang="en-US" sz="2199" spc="-54">
                <a:solidFill>
                  <a:srgbClr val="000000"/>
                </a:solidFill>
                <a:latin typeface="Poppins"/>
                <a:ea typeface="Poppins"/>
                <a:cs typeface="Poppins"/>
                <a:sym typeface="Poppins"/>
              </a:rPr>
              <a:t>y </a:t>
            </a:r>
            <a:r>
              <a:rPr lang="en-US" sz="2199" spc="-54">
                <a:solidFill>
                  <a:srgbClr val="000000"/>
                </a:solidFill>
                <a:latin typeface="Poppins Italics"/>
                <a:ea typeface="Poppins Italics"/>
                <a:cs typeface="Poppins Italics"/>
                <a:sym typeface="Poppins Italics"/>
              </a:rPr>
              <a:t>pensamiento crítico </a:t>
            </a:r>
            <a:r>
              <a:rPr lang="en-US" sz="2199" spc="-54">
                <a:solidFill>
                  <a:srgbClr val="000000"/>
                </a:solidFill>
                <a:latin typeface="Poppins"/>
                <a:ea typeface="Poppins"/>
                <a:cs typeface="Poppins"/>
                <a:sym typeface="Poppins"/>
              </a:rPr>
              <a:t>para </a:t>
            </a:r>
            <a:r>
              <a:rPr lang="en-US" sz="2199" spc="-54">
                <a:solidFill>
                  <a:srgbClr val="000000"/>
                </a:solidFill>
                <a:latin typeface="Poppins Italics"/>
                <a:ea typeface="Poppins Italics"/>
                <a:cs typeface="Poppins Italics"/>
                <a:sym typeface="Poppins Italics"/>
              </a:rPr>
              <a:t>resolver problemas</a:t>
            </a:r>
            <a:r>
              <a:rPr lang="en-US" sz="2199" spc="-54">
                <a:solidFill>
                  <a:srgbClr val="000000"/>
                </a:solidFill>
                <a:latin typeface="Poppins"/>
                <a:ea typeface="Poppins"/>
                <a:cs typeface="Poppins"/>
                <a:sym typeface="Poppins"/>
              </a:rPr>
              <a:t> de manera eficiente, traduciendo ideas abstractas en instrucciones precisas que una computadora puede seguir.</a:t>
            </a:r>
          </a:p>
        </p:txBody>
      </p:sp>
    </p:spTree>
  </p:cSld>
  <p:clrMapOvr>
    <a:masterClrMapping/>
  </p:clrMapOvr>
  <p:transition spd="slow">
    <p:fade/>
  </p:transition>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99434" y="1294646"/>
            <a:ext cx="15489132" cy="7621508"/>
          </a:xfrm>
          <a:prstGeom prst="rect">
            <a:avLst/>
          </a:prstGeom>
        </p:spPr>
        <p:txBody>
          <a:bodyPr anchor="t" rtlCol="false" tIns="0" lIns="0" bIns="0" rIns="0">
            <a:spAutoFit/>
          </a:bodyPr>
          <a:lstStyle/>
          <a:p>
            <a:pPr algn="l">
              <a:lnSpc>
                <a:spcPts val="3591"/>
              </a:lnSpc>
            </a:pPr>
            <a:r>
              <a:rPr lang="en-US" sz="2565">
                <a:solidFill>
                  <a:srgbClr val="000000"/>
                </a:solidFill>
                <a:latin typeface="Poppins Bold"/>
                <a:ea typeface="Poppins Bold"/>
                <a:cs typeface="Poppins Bold"/>
                <a:sym typeface="Poppins Bold"/>
              </a:rPr>
              <a:t>Declarac</a:t>
            </a:r>
            <a:r>
              <a:rPr lang="en-US" sz="2565">
                <a:solidFill>
                  <a:srgbClr val="000000"/>
                </a:solidFill>
                <a:latin typeface="Poppins Bold"/>
                <a:ea typeface="Poppins Bold"/>
                <a:cs typeface="Poppins Bold"/>
                <a:sym typeface="Poppins Bold"/>
              </a:rPr>
              <a:t>ión de Variables:</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y PHP no requieren especificar el tipo de variable.</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también permite la declaración de variables sin tipo explícito.</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requiere especificar el tipo de variable (int, double, String, boolean).</a:t>
            </a:r>
          </a:p>
          <a:p>
            <a:pPr algn="l">
              <a:lnSpc>
                <a:spcPts val="3591"/>
              </a:lnSpc>
              <a:spcBef>
                <a:spcPct val="0"/>
              </a:spcBef>
            </a:pPr>
          </a:p>
          <a:p>
            <a:pPr algn="l">
              <a:lnSpc>
                <a:spcPts val="3591"/>
              </a:lnSpc>
            </a:pPr>
            <a:r>
              <a:rPr lang="en-US" sz="2565">
                <a:solidFill>
                  <a:srgbClr val="000000"/>
                </a:solidFill>
                <a:latin typeface="Poppins Bold"/>
                <a:ea typeface="Poppins Bold"/>
                <a:cs typeface="Poppins Bold"/>
                <a:sym typeface="Poppins Bold"/>
              </a:rPr>
              <a:t>Tipos de Datos:</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y PHP tienen tipos de datos dinámicos (no necesitan declarar el tipo).</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tiene tipado dinámico, similar a JavaScript y PHP, pero utiliza True/False para booleanos en lugar de true/false.</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es un lenguaje de tipado estático y requiere especificar el tipo de cada variable.</a:t>
            </a:r>
          </a:p>
          <a:p>
            <a:pPr algn="l">
              <a:lnSpc>
                <a:spcPts val="3591"/>
              </a:lnSpc>
              <a:spcBef>
                <a:spcPct val="0"/>
              </a:spcBef>
            </a:pPr>
          </a:p>
          <a:p>
            <a:pPr algn="l">
              <a:lnSpc>
                <a:spcPts val="3591"/>
              </a:lnSpc>
            </a:pPr>
            <a:r>
              <a:rPr lang="en-US" sz="2565">
                <a:solidFill>
                  <a:srgbClr val="000000"/>
                </a:solidFill>
                <a:latin typeface="Poppins Bold"/>
                <a:ea typeface="Poppins Bold"/>
                <a:cs typeface="Poppins Bold"/>
                <a:sym typeface="Poppins Bold"/>
              </a:rPr>
              <a:t>Método de Salida:</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utiliza console.log.</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utiliza print.</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utiliza System.out.println.</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PHP utiliza echo y requiere la conversión manual de booleanos a cadenas con ($booleano ? 'true' : 'false') para mostrar true o false.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B0704"/>
        </a:solidFill>
      </p:bgPr>
    </p:bg>
    <p:spTree>
      <p:nvGrpSpPr>
        <p:cNvPr id="1" name=""/>
        <p:cNvGrpSpPr/>
        <p:nvPr/>
      </p:nvGrpSpPr>
      <p:grpSpPr>
        <a:xfrm>
          <a:off x="0" y="0"/>
          <a:ext cx="0" cy="0"/>
          <a:chOff x="0" y="0"/>
          <a:chExt cx="0" cy="0"/>
        </a:xfrm>
      </p:grpSpPr>
      <p:grpSp>
        <p:nvGrpSpPr>
          <p:cNvPr name="Group 2" id="2"/>
          <p:cNvGrpSpPr/>
          <p:nvPr/>
        </p:nvGrpSpPr>
        <p:grpSpPr>
          <a:xfrm rot="0">
            <a:off x="-144635" y="-197918"/>
            <a:ext cx="7805688" cy="10681895"/>
            <a:chOff x="0" y="0"/>
            <a:chExt cx="23248112" cy="31814478"/>
          </a:xfrm>
        </p:grpSpPr>
        <p:sp>
          <p:nvSpPr>
            <p:cNvPr name="Freeform 3" id="3"/>
            <p:cNvSpPr/>
            <p:nvPr/>
          </p:nvSpPr>
          <p:spPr>
            <a:xfrm flipH="false" flipV="false" rot="0">
              <a:off x="0" y="0"/>
              <a:ext cx="23248113" cy="31814517"/>
            </a:xfrm>
            <a:custGeom>
              <a:avLst/>
              <a:gdLst/>
              <a:ahLst/>
              <a:cxnLst/>
              <a:rect r="r" b="b" t="t" l="l"/>
              <a:pathLst>
                <a:path h="31814517" w="23248113">
                  <a:moveTo>
                    <a:pt x="0" y="0"/>
                  </a:moveTo>
                  <a:lnTo>
                    <a:pt x="0" y="31814517"/>
                  </a:lnTo>
                  <a:lnTo>
                    <a:pt x="9879330" y="31814517"/>
                  </a:lnTo>
                  <a:lnTo>
                    <a:pt x="23248113" y="14652625"/>
                  </a:lnTo>
                  <a:lnTo>
                    <a:pt x="23248113" y="14652498"/>
                  </a:lnTo>
                  <a:lnTo>
                    <a:pt x="12473051" y="0"/>
                  </a:lnTo>
                  <a:close/>
                </a:path>
              </a:pathLst>
            </a:custGeom>
            <a:blipFill>
              <a:blip r:embed="rId2"/>
              <a:stretch>
                <a:fillRect l="-102356" t="0" r="-2659" b="0"/>
              </a:stretch>
            </a:blipFill>
          </p:spPr>
        </p:sp>
      </p:grpSp>
      <p:grpSp>
        <p:nvGrpSpPr>
          <p:cNvPr name="Group 4" id="4"/>
          <p:cNvGrpSpPr/>
          <p:nvPr/>
        </p:nvGrpSpPr>
        <p:grpSpPr>
          <a:xfrm rot="-10800000">
            <a:off x="3998292" y="-1062930"/>
            <a:ext cx="5028189" cy="3225690"/>
            <a:chOff x="0" y="0"/>
            <a:chExt cx="1108615" cy="711200"/>
          </a:xfrm>
        </p:grpSpPr>
        <p:sp>
          <p:nvSpPr>
            <p:cNvPr name="Freeform 5" id="5"/>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6" id="6"/>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651951">
            <a:off x="4910572" y="791397"/>
            <a:ext cx="3847506" cy="182757"/>
          </a:xfrm>
          <a:custGeom>
            <a:avLst/>
            <a:gdLst/>
            <a:ahLst/>
            <a:cxnLst/>
            <a:rect r="r" b="b" t="t" l="l"/>
            <a:pathLst>
              <a:path h="182757" w="3847506">
                <a:moveTo>
                  <a:pt x="0" y="0"/>
                </a:moveTo>
                <a:lnTo>
                  <a:pt x="3847506" y="0"/>
                </a:lnTo>
                <a:lnTo>
                  <a:pt x="3847506" y="182757"/>
                </a:lnTo>
                <a:lnTo>
                  <a:pt x="0" y="182757"/>
                </a:lnTo>
                <a:lnTo>
                  <a:pt x="0" y="0"/>
                </a:lnTo>
                <a:close/>
              </a:path>
            </a:pathLst>
          </a:custGeom>
          <a:blipFill>
            <a:blip r:embed="rId3">
              <a:alphaModFix amt="70000"/>
            </a:blip>
            <a:stretch>
              <a:fillRect l="0" t="0" r="0" b="0"/>
            </a:stretch>
          </a:blipFill>
        </p:spPr>
      </p:sp>
      <p:grpSp>
        <p:nvGrpSpPr>
          <p:cNvPr name="Group 8" id="8"/>
          <p:cNvGrpSpPr/>
          <p:nvPr/>
        </p:nvGrpSpPr>
        <p:grpSpPr>
          <a:xfrm rot="0">
            <a:off x="3758209" y="7630435"/>
            <a:ext cx="4684928" cy="3005481"/>
            <a:chOff x="0" y="0"/>
            <a:chExt cx="1108615" cy="711200"/>
          </a:xfrm>
        </p:grpSpPr>
        <p:sp>
          <p:nvSpPr>
            <p:cNvPr name="Freeform 9" id="9"/>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10" id="10"/>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3233654">
            <a:off x="4659336" y="9258362"/>
            <a:ext cx="3847506" cy="182757"/>
          </a:xfrm>
          <a:custGeom>
            <a:avLst/>
            <a:gdLst/>
            <a:ahLst/>
            <a:cxnLst/>
            <a:rect r="r" b="b" t="t" l="l"/>
            <a:pathLst>
              <a:path h="182757" w="3847506">
                <a:moveTo>
                  <a:pt x="0" y="0"/>
                </a:moveTo>
                <a:lnTo>
                  <a:pt x="3847506" y="0"/>
                </a:lnTo>
                <a:lnTo>
                  <a:pt x="3847506" y="182756"/>
                </a:lnTo>
                <a:lnTo>
                  <a:pt x="0" y="182756"/>
                </a:lnTo>
                <a:lnTo>
                  <a:pt x="0" y="0"/>
                </a:lnTo>
                <a:close/>
              </a:path>
            </a:pathLst>
          </a:custGeom>
          <a:blipFill>
            <a:blip r:embed="rId3">
              <a:alphaModFix amt="70000"/>
            </a:blip>
            <a:stretch>
              <a:fillRect l="0" t="0" r="0" b="0"/>
            </a:stretch>
          </a:blipFill>
        </p:spPr>
      </p:sp>
      <p:grpSp>
        <p:nvGrpSpPr>
          <p:cNvPr name="Group 12" id="12"/>
          <p:cNvGrpSpPr/>
          <p:nvPr/>
        </p:nvGrpSpPr>
        <p:grpSpPr>
          <a:xfrm rot="-3140910">
            <a:off x="5222816" y="612348"/>
            <a:ext cx="4068424" cy="693222"/>
            <a:chOff x="0" y="0"/>
            <a:chExt cx="1533144" cy="261234"/>
          </a:xfrm>
        </p:grpSpPr>
        <p:sp>
          <p:nvSpPr>
            <p:cNvPr name="Freeform 13" id="13"/>
            <p:cNvSpPr/>
            <p:nvPr/>
          </p:nvSpPr>
          <p:spPr>
            <a:xfrm flipH="false" flipV="false" rot="0">
              <a:off x="0" y="0"/>
              <a:ext cx="1533144" cy="261234"/>
            </a:xfrm>
            <a:custGeom>
              <a:avLst/>
              <a:gdLst/>
              <a:ahLst/>
              <a:cxnLst/>
              <a:rect r="r" b="b" t="t" l="l"/>
              <a:pathLst>
                <a:path h="261234" w="1533144">
                  <a:moveTo>
                    <a:pt x="1329944" y="0"/>
                  </a:moveTo>
                  <a:lnTo>
                    <a:pt x="0" y="0"/>
                  </a:lnTo>
                  <a:lnTo>
                    <a:pt x="203200" y="261234"/>
                  </a:lnTo>
                  <a:lnTo>
                    <a:pt x="1533144" y="261234"/>
                  </a:lnTo>
                  <a:lnTo>
                    <a:pt x="1329944" y="0"/>
                  </a:lnTo>
                  <a:close/>
                </a:path>
              </a:pathLst>
            </a:custGeom>
            <a:solidFill>
              <a:srgbClr val="FFBC00"/>
            </a:solidFill>
          </p:spPr>
        </p:sp>
        <p:sp>
          <p:nvSpPr>
            <p:cNvPr name="TextBox 14" id="14"/>
            <p:cNvSpPr txBox="true"/>
            <p:nvPr/>
          </p:nvSpPr>
          <p:spPr>
            <a:xfrm>
              <a:off x="101600" y="-57150"/>
              <a:ext cx="1329944" cy="31838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7646715">
            <a:off x="4882352" y="1013509"/>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16" id="16"/>
          <p:cNvGrpSpPr/>
          <p:nvPr/>
        </p:nvGrpSpPr>
        <p:grpSpPr>
          <a:xfrm rot="-3140910">
            <a:off x="5581482" y="734175"/>
            <a:ext cx="4525889" cy="693222"/>
            <a:chOff x="0" y="0"/>
            <a:chExt cx="1705535" cy="261234"/>
          </a:xfrm>
        </p:grpSpPr>
        <p:sp>
          <p:nvSpPr>
            <p:cNvPr name="Freeform 17" id="17"/>
            <p:cNvSpPr/>
            <p:nvPr/>
          </p:nvSpPr>
          <p:spPr>
            <a:xfrm flipH="false" flipV="false" rot="0">
              <a:off x="0" y="0"/>
              <a:ext cx="1705535" cy="261234"/>
            </a:xfrm>
            <a:custGeom>
              <a:avLst/>
              <a:gdLst/>
              <a:ahLst/>
              <a:cxnLst/>
              <a:rect r="r" b="b" t="t" l="l"/>
              <a:pathLst>
                <a:path h="261234" w="1705535">
                  <a:moveTo>
                    <a:pt x="1502335" y="0"/>
                  </a:moveTo>
                  <a:lnTo>
                    <a:pt x="0" y="0"/>
                  </a:lnTo>
                  <a:lnTo>
                    <a:pt x="203200" y="261234"/>
                  </a:lnTo>
                  <a:lnTo>
                    <a:pt x="1705535" y="261234"/>
                  </a:lnTo>
                  <a:lnTo>
                    <a:pt x="1502335" y="0"/>
                  </a:lnTo>
                  <a:close/>
                </a:path>
              </a:pathLst>
            </a:custGeom>
            <a:solidFill>
              <a:srgbClr val="ED9B0F"/>
            </a:solidFill>
          </p:spPr>
        </p:sp>
        <p:sp>
          <p:nvSpPr>
            <p:cNvPr name="TextBox 18" id="18"/>
            <p:cNvSpPr txBox="true"/>
            <p:nvPr/>
          </p:nvSpPr>
          <p:spPr>
            <a:xfrm>
              <a:off x="101600" y="-57150"/>
              <a:ext cx="1502335" cy="31838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3220314">
            <a:off x="728059" y="1952455"/>
            <a:ext cx="9148440" cy="999835"/>
            <a:chOff x="0" y="0"/>
            <a:chExt cx="2554105" cy="279139"/>
          </a:xfrm>
        </p:grpSpPr>
        <p:sp>
          <p:nvSpPr>
            <p:cNvPr name="Freeform 20" id="20"/>
            <p:cNvSpPr/>
            <p:nvPr/>
          </p:nvSpPr>
          <p:spPr>
            <a:xfrm flipH="false" flipV="false" rot="0">
              <a:off x="0" y="0"/>
              <a:ext cx="2554105" cy="279139"/>
            </a:xfrm>
            <a:custGeom>
              <a:avLst/>
              <a:gdLst/>
              <a:ahLst/>
              <a:cxnLst/>
              <a:rect r="r" b="b" t="t" l="l"/>
              <a:pathLst>
                <a:path h="279139" w="2554105">
                  <a:moveTo>
                    <a:pt x="203200" y="0"/>
                  </a:moveTo>
                  <a:lnTo>
                    <a:pt x="2554105" y="0"/>
                  </a:lnTo>
                  <a:lnTo>
                    <a:pt x="2350905" y="279139"/>
                  </a:lnTo>
                  <a:lnTo>
                    <a:pt x="0" y="279139"/>
                  </a:lnTo>
                  <a:lnTo>
                    <a:pt x="203200" y="0"/>
                  </a:lnTo>
                  <a:close/>
                </a:path>
              </a:pathLst>
            </a:custGeom>
            <a:solidFill>
              <a:srgbClr val="ED9B0F"/>
            </a:solidFill>
          </p:spPr>
        </p:sp>
        <p:sp>
          <p:nvSpPr>
            <p:cNvPr name="TextBox 21" id="21"/>
            <p:cNvSpPr txBox="true"/>
            <p:nvPr/>
          </p:nvSpPr>
          <p:spPr>
            <a:xfrm>
              <a:off x="101600" y="-57150"/>
              <a:ext cx="2350905" cy="33628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3220314">
            <a:off x="4431127" y="8639462"/>
            <a:ext cx="4915281" cy="769791"/>
            <a:chOff x="0" y="0"/>
            <a:chExt cx="1782359" cy="279139"/>
          </a:xfrm>
        </p:grpSpPr>
        <p:sp>
          <p:nvSpPr>
            <p:cNvPr name="Freeform 23" id="23"/>
            <p:cNvSpPr/>
            <p:nvPr/>
          </p:nvSpPr>
          <p:spPr>
            <a:xfrm flipH="false" flipV="false" rot="0">
              <a:off x="0" y="0"/>
              <a:ext cx="1782359" cy="279139"/>
            </a:xfrm>
            <a:custGeom>
              <a:avLst/>
              <a:gdLst/>
              <a:ahLst/>
              <a:cxnLst/>
              <a:rect r="r" b="b" t="t" l="l"/>
              <a:pathLst>
                <a:path h="279139" w="1782359">
                  <a:moveTo>
                    <a:pt x="203200" y="0"/>
                  </a:moveTo>
                  <a:lnTo>
                    <a:pt x="1782359" y="0"/>
                  </a:lnTo>
                  <a:lnTo>
                    <a:pt x="1579159" y="279139"/>
                  </a:lnTo>
                  <a:lnTo>
                    <a:pt x="0" y="279139"/>
                  </a:lnTo>
                  <a:lnTo>
                    <a:pt x="203200" y="0"/>
                  </a:lnTo>
                  <a:close/>
                </a:path>
              </a:pathLst>
            </a:custGeom>
            <a:solidFill>
              <a:srgbClr val="ED9B0F"/>
            </a:solidFill>
          </p:spPr>
        </p:sp>
        <p:sp>
          <p:nvSpPr>
            <p:cNvPr name="TextBox 24" id="24"/>
            <p:cNvSpPr txBox="true"/>
            <p:nvPr/>
          </p:nvSpPr>
          <p:spPr>
            <a:xfrm>
              <a:off x="101600" y="-57150"/>
              <a:ext cx="1579159" cy="336289"/>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3218702">
            <a:off x="4604946" y="8961707"/>
            <a:ext cx="4841514" cy="229972"/>
          </a:xfrm>
          <a:custGeom>
            <a:avLst/>
            <a:gdLst/>
            <a:ahLst/>
            <a:cxnLst/>
            <a:rect r="r" b="b" t="t" l="l"/>
            <a:pathLst>
              <a:path h="229972" w="4841514">
                <a:moveTo>
                  <a:pt x="0" y="0"/>
                </a:moveTo>
                <a:lnTo>
                  <a:pt x="4841515" y="0"/>
                </a:lnTo>
                <a:lnTo>
                  <a:pt x="4841515" y="229972"/>
                </a:lnTo>
                <a:lnTo>
                  <a:pt x="0" y="229972"/>
                </a:lnTo>
                <a:lnTo>
                  <a:pt x="0" y="0"/>
                </a:lnTo>
                <a:close/>
              </a:path>
            </a:pathLst>
          </a:custGeom>
          <a:blipFill>
            <a:blip r:embed="rId3">
              <a:alphaModFix amt="70000"/>
            </a:blip>
            <a:stretch>
              <a:fillRect l="0" t="0" r="0" b="0"/>
            </a:stretch>
          </a:blipFill>
        </p:spPr>
      </p:sp>
      <p:grpSp>
        <p:nvGrpSpPr>
          <p:cNvPr name="Group 26" id="26"/>
          <p:cNvGrpSpPr/>
          <p:nvPr/>
        </p:nvGrpSpPr>
        <p:grpSpPr>
          <a:xfrm rot="3220314">
            <a:off x="4752752" y="8373962"/>
            <a:ext cx="5493791" cy="929094"/>
            <a:chOff x="0" y="0"/>
            <a:chExt cx="1650564" cy="279139"/>
          </a:xfrm>
        </p:grpSpPr>
        <p:sp>
          <p:nvSpPr>
            <p:cNvPr name="Freeform 27" id="27"/>
            <p:cNvSpPr/>
            <p:nvPr/>
          </p:nvSpPr>
          <p:spPr>
            <a:xfrm flipH="false" flipV="false" rot="0">
              <a:off x="0" y="0"/>
              <a:ext cx="1650564" cy="279139"/>
            </a:xfrm>
            <a:custGeom>
              <a:avLst/>
              <a:gdLst/>
              <a:ahLst/>
              <a:cxnLst/>
              <a:rect r="r" b="b" t="t" l="l"/>
              <a:pathLst>
                <a:path h="279139" w="1650564">
                  <a:moveTo>
                    <a:pt x="203200" y="0"/>
                  </a:moveTo>
                  <a:lnTo>
                    <a:pt x="1650564" y="0"/>
                  </a:lnTo>
                  <a:lnTo>
                    <a:pt x="1447364" y="279139"/>
                  </a:lnTo>
                  <a:lnTo>
                    <a:pt x="0" y="279139"/>
                  </a:lnTo>
                  <a:lnTo>
                    <a:pt x="203200" y="0"/>
                  </a:lnTo>
                  <a:close/>
                </a:path>
              </a:pathLst>
            </a:custGeom>
            <a:solidFill>
              <a:srgbClr val="FFBC00"/>
            </a:solidFill>
          </p:spPr>
        </p:sp>
        <p:sp>
          <p:nvSpPr>
            <p:cNvPr name="TextBox 28" id="28"/>
            <p:cNvSpPr txBox="true"/>
            <p:nvPr/>
          </p:nvSpPr>
          <p:spPr>
            <a:xfrm>
              <a:off x="101600" y="-57150"/>
              <a:ext cx="1447364" cy="336289"/>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3140910">
            <a:off x="404529" y="8766415"/>
            <a:ext cx="9453283" cy="1008385"/>
            <a:chOff x="0" y="0"/>
            <a:chExt cx="2448979" cy="261234"/>
          </a:xfrm>
        </p:grpSpPr>
        <p:sp>
          <p:nvSpPr>
            <p:cNvPr name="Freeform 30" id="30"/>
            <p:cNvSpPr/>
            <p:nvPr/>
          </p:nvSpPr>
          <p:spPr>
            <a:xfrm flipH="false" flipV="false" rot="0">
              <a:off x="0" y="0"/>
              <a:ext cx="2448979" cy="261234"/>
            </a:xfrm>
            <a:custGeom>
              <a:avLst/>
              <a:gdLst/>
              <a:ahLst/>
              <a:cxnLst/>
              <a:rect r="r" b="b" t="t" l="l"/>
              <a:pathLst>
                <a:path h="261234" w="2448979">
                  <a:moveTo>
                    <a:pt x="2245779" y="0"/>
                  </a:moveTo>
                  <a:lnTo>
                    <a:pt x="0" y="0"/>
                  </a:lnTo>
                  <a:lnTo>
                    <a:pt x="203200" y="261234"/>
                  </a:lnTo>
                  <a:lnTo>
                    <a:pt x="2448979" y="261234"/>
                  </a:lnTo>
                  <a:lnTo>
                    <a:pt x="2245779" y="0"/>
                  </a:lnTo>
                  <a:close/>
                </a:path>
              </a:pathLst>
            </a:custGeom>
            <a:solidFill>
              <a:srgbClr val="ED9B0F"/>
            </a:solidFill>
          </p:spPr>
        </p:sp>
        <p:sp>
          <p:nvSpPr>
            <p:cNvPr name="TextBox 31" id="31"/>
            <p:cNvSpPr txBox="true"/>
            <p:nvPr/>
          </p:nvSpPr>
          <p:spPr>
            <a:xfrm>
              <a:off x="101600" y="-57150"/>
              <a:ext cx="2245779" cy="318384"/>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3227801">
            <a:off x="1629251" y="1694836"/>
            <a:ext cx="7276226" cy="345621"/>
          </a:xfrm>
          <a:custGeom>
            <a:avLst/>
            <a:gdLst/>
            <a:ahLst/>
            <a:cxnLst/>
            <a:rect r="r" b="b" t="t" l="l"/>
            <a:pathLst>
              <a:path h="345621" w="7276226">
                <a:moveTo>
                  <a:pt x="0" y="0"/>
                </a:moveTo>
                <a:lnTo>
                  <a:pt x="7276225" y="0"/>
                </a:lnTo>
                <a:lnTo>
                  <a:pt x="7276225" y="345621"/>
                </a:lnTo>
                <a:lnTo>
                  <a:pt x="0" y="345621"/>
                </a:lnTo>
                <a:lnTo>
                  <a:pt x="0" y="0"/>
                </a:lnTo>
                <a:close/>
              </a:path>
            </a:pathLst>
          </a:custGeom>
          <a:blipFill>
            <a:blip r:embed="rId3">
              <a:alphaModFix amt="70000"/>
            </a:blip>
            <a:stretch>
              <a:fillRect l="0" t="0" r="0" b="0"/>
            </a:stretch>
          </a:blipFill>
        </p:spPr>
      </p:sp>
      <p:sp>
        <p:nvSpPr>
          <p:cNvPr name="Freeform 33" id="33"/>
          <p:cNvSpPr/>
          <p:nvPr/>
        </p:nvSpPr>
        <p:spPr>
          <a:xfrm flipH="false" flipV="false" rot="-3220336">
            <a:off x="654582" y="7879261"/>
            <a:ext cx="9848529" cy="467805"/>
          </a:xfrm>
          <a:custGeom>
            <a:avLst/>
            <a:gdLst/>
            <a:ahLst/>
            <a:cxnLst/>
            <a:rect r="r" b="b" t="t" l="l"/>
            <a:pathLst>
              <a:path h="467805" w="9848529">
                <a:moveTo>
                  <a:pt x="0" y="0"/>
                </a:moveTo>
                <a:lnTo>
                  <a:pt x="9848529" y="0"/>
                </a:lnTo>
                <a:lnTo>
                  <a:pt x="9848529" y="467806"/>
                </a:lnTo>
                <a:lnTo>
                  <a:pt x="0" y="467806"/>
                </a:lnTo>
                <a:lnTo>
                  <a:pt x="0" y="0"/>
                </a:lnTo>
                <a:close/>
              </a:path>
            </a:pathLst>
          </a:custGeom>
          <a:blipFill>
            <a:blip r:embed="rId3">
              <a:alphaModFix amt="70000"/>
            </a:blip>
            <a:stretch>
              <a:fillRect l="0" t="0" r="0" b="0"/>
            </a:stretch>
          </a:blipFill>
        </p:spPr>
      </p:sp>
      <p:grpSp>
        <p:nvGrpSpPr>
          <p:cNvPr name="Group 34" id="34"/>
          <p:cNvGrpSpPr/>
          <p:nvPr/>
        </p:nvGrpSpPr>
        <p:grpSpPr>
          <a:xfrm rot="3220314">
            <a:off x="1494287" y="744389"/>
            <a:ext cx="8169120" cy="1020910"/>
            <a:chOff x="0" y="0"/>
            <a:chExt cx="2233613" cy="279139"/>
          </a:xfrm>
        </p:grpSpPr>
        <p:sp>
          <p:nvSpPr>
            <p:cNvPr name="Freeform 35" id="35"/>
            <p:cNvSpPr/>
            <p:nvPr/>
          </p:nvSpPr>
          <p:spPr>
            <a:xfrm flipH="false" flipV="false" rot="0">
              <a:off x="0" y="0"/>
              <a:ext cx="2233613" cy="279139"/>
            </a:xfrm>
            <a:custGeom>
              <a:avLst/>
              <a:gdLst/>
              <a:ahLst/>
              <a:cxnLst/>
              <a:rect r="r" b="b" t="t" l="l"/>
              <a:pathLst>
                <a:path h="279139" w="2233613">
                  <a:moveTo>
                    <a:pt x="203200" y="0"/>
                  </a:moveTo>
                  <a:lnTo>
                    <a:pt x="2233613" y="0"/>
                  </a:lnTo>
                  <a:lnTo>
                    <a:pt x="2030413" y="279139"/>
                  </a:lnTo>
                  <a:lnTo>
                    <a:pt x="0" y="279139"/>
                  </a:lnTo>
                  <a:lnTo>
                    <a:pt x="203200" y="0"/>
                  </a:lnTo>
                  <a:close/>
                </a:path>
              </a:pathLst>
            </a:custGeom>
            <a:solidFill>
              <a:srgbClr val="FFBC00"/>
            </a:solidFill>
          </p:spPr>
        </p:sp>
        <p:sp>
          <p:nvSpPr>
            <p:cNvPr name="TextBox 36" id="36"/>
            <p:cNvSpPr txBox="true"/>
            <p:nvPr/>
          </p:nvSpPr>
          <p:spPr>
            <a:xfrm>
              <a:off x="101600" y="-57150"/>
              <a:ext cx="2030413" cy="33628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3140910">
            <a:off x="415814" y="7163378"/>
            <a:ext cx="9430714" cy="1005978"/>
            <a:chOff x="0" y="0"/>
            <a:chExt cx="2448979" cy="261234"/>
          </a:xfrm>
        </p:grpSpPr>
        <p:sp>
          <p:nvSpPr>
            <p:cNvPr name="Freeform 38" id="38"/>
            <p:cNvSpPr/>
            <p:nvPr/>
          </p:nvSpPr>
          <p:spPr>
            <a:xfrm flipH="false" flipV="false" rot="0">
              <a:off x="0" y="0"/>
              <a:ext cx="2448979" cy="261234"/>
            </a:xfrm>
            <a:custGeom>
              <a:avLst/>
              <a:gdLst/>
              <a:ahLst/>
              <a:cxnLst/>
              <a:rect r="r" b="b" t="t" l="l"/>
              <a:pathLst>
                <a:path h="261234" w="2448979">
                  <a:moveTo>
                    <a:pt x="2245779" y="0"/>
                  </a:moveTo>
                  <a:lnTo>
                    <a:pt x="0" y="0"/>
                  </a:lnTo>
                  <a:lnTo>
                    <a:pt x="203200" y="261234"/>
                  </a:lnTo>
                  <a:lnTo>
                    <a:pt x="2448979" y="261234"/>
                  </a:lnTo>
                  <a:lnTo>
                    <a:pt x="2245779" y="0"/>
                  </a:lnTo>
                  <a:close/>
                </a:path>
              </a:pathLst>
            </a:custGeom>
            <a:solidFill>
              <a:srgbClr val="FFBC00"/>
            </a:solidFill>
          </p:spPr>
        </p:sp>
        <p:sp>
          <p:nvSpPr>
            <p:cNvPr name="TextBox 39" id="39"/>
            <p:cNvSpPr txBox="true"/>
            <p:nvPr/>
          </p:nvSpPr>
          <p:spPr>
            <a:xfrm>
              <a:off x="101600" y="-57150"/>
              <a:ext cx="2245779" cy="318384"/>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9144000" y="3568230"/>
            <a:ext cx="8410696" cy="1317625"/>
          </a:xfrm>
          <a:prstGeom prst="rect">
            <a:avLst/>
          </a:prstGeom>
        </p:spPr>
        <p:txBody>
          <a:bodyPr anchor="t" rtlCol="false" tIns="0" lIns="0" bIns="0" rIns="0">
            <a:spAutoFit/>
          </a:bodyPr>
          <a:lstStyle/>
          <a:p>
            <a:pPr algn="r">
              <a:lnSpc>
                <a:spcPts val="2600"/>
              </a:lnSpc>
            </a:pPr>
            <a:r>
              <a:rPr lang="en-US" sz="2000">
                <a:solidFill>
                  <a:srgbClr val="FFFFFF"/>
                </a:solidFill>
                <a:latin typeface="Poppins"/>
                <a:ea typeface="Poppins"/>
                <a:cs typeface="Poppins"/>
                <a:sym typeface="Poppins"/>
              </a:rPr>
              <a:t>Las funciones o procedimientos son bloques de código que realizan una tarea específica y que pueden ser reutilizados a lo largo del programa. Su uso permite mejorar la organización, la legibilidad y la mantenibilidad del código.</a:t>
            </a:r>
          </a:p>
        </p:txBody>
      </p:sp>
      <p:sp>
        <p:nvSpPr>
          <p:cNvPr name="TextBox 41" id="41"/>
          <p:cNvSpPr txBox="true"/>
          <p:nvPr/>
        </p:nvSpPr>
        <p:spPr>
          <a:xfrm rot="0">
            <a:off x="9956221" y="2675498"/>
            <a:ext cx="7598475" cy="687705"/>
          </a:xfrm>
          <a:prstGeom prst="rect">
            <a:avLst/>
          </a:prstGeom>
        </p:spPr>
        <p:txBody>
          <a:bodyPr anchor="t" rtlCol="false" tIns="0" lIns="0" bIns="0" rIns="0">
            <a:spAutoFit/>
          </a:bodyPr>
          <a:lstStyle/>
          <a:p>
            <a:pPr algn="r">
              <a:lnSpc>
                <a:spcPts val="5084"/>
              </a:lnSpc>
            </a:pPr>
            <a:r>
              <a:rPr lang="en-US" sz="4499" spc="-134">
                <a:solidFill>
                  <a:srgbClr val="FFFFFF"/>
                </a:solidFill>
                <a:latin typeface="Poppins Bold"/>
                <a:ea typeface="Poppins Bold"/>
                <a:cs typeface="Poppins Bold"/>
                <a:sym typeface="Poppins Bold"/>
              </a:rPr>
              <a:t>Funciones</a:t>
            </a:r>
          </a:p>
        </p:txBody>
      </p:sp>
      <p:sp>
        <p:nvSpPr>
          <p:cNvPr name="TextBox 42" id="42"/>
          <p:cNvSpPr txBox="true"/>
          <p:nvPr/>
        </p:nvSpPr>
        <p:spPr>
          <a:xfrm rot="0">
            <a:off x="9144000" y="6607262"/>
            <a:ext cx="8410696" cy="993775"/>
          </a:xfrm>
          <a:prstGeom prst="rect">
            <a:avLst/>
          </a:prstGeom>
        </p:spPr>
        <p:txBody>
          <a:bodyPr anchor="t" rtlCol="false" tIns="0" lIns="0" bIns="0" rIns="0">
            <a:spAutoFit/>
          </a:bodyPr>
          <a:lstStyle/>
          <a:p>
            <a:pPr algn="r">
              <a:lnSpc>
                <a:spcPts val="2600"/>
              </a:lnSpc>
            </a:pPr>
            <a:r>
              <a:rPr lang="en-US" sz="2000">
                <a:solidFill>
                  <a:srgbClr val="FFFFFF"/>
                </a:solidFill>
                <a:latin typeface="Poppins"/>
                <a:ea typeface="Poppins"/>
                <a:cs typeface="Poppins"/>
                <a:sym typeface="Poppins"/>
              </a:rPr>
              <a:t>La modularidad se refiere a la práctica de dividir un programa en partes más pequeñas y manejables, llamadas módulos o funciones. Esto tiene varios beneficios:</a:t>
            </a:r>
          </a:p>
        </p:txBody>
      </p:sp>
      <p:sp>
        <p:nvSpPr>
          <p:cNvPr name="TextBox 43" id="43"/>
          <p:cNvSpPr txBox="true"/>
          <p:nvPr/>
        </p:nvSpPr>
        <p:spPr>
          <a:xfrm rot="0">
            <a:off x="9956221" y="5714530"/>
            <a:ext cx="7598475" cy="687705"/>
          </a:xfrm>
          <a:prstGeom prst="rect">
            <a:avLst/>
          </a:prstGeom>
        </p:spPr>
        <p:txBody>
          <a:bodyPr anchor="t" rtlCol="false" tIns="0" lIns="0" bIns="0" rIns="0">
            <a:spAutoFit/>
          </a:bodyPr>
          <a:lstStyle/>
          <a:p>
            <a:pPr algn="r">
              <a:lnSpc>
                <a:spcPts val="5084"/>
              </a:lnSpc>
            </a:pPr>
            <a:r>
              <a:rPr lang="en-US" sz="4499" spc="-134">
                <a:solidFill>
                  <a:srgbClr val="FFFFFF"/>
                </a:solidFill>
                <a:latin typeface="Poppins Bold"/>
                <a:ea typeface="Poppins Bold"/>
                <a:cs typeface="Poppins Bold"/>
                <a:sym typeface="Poppins Bold"/>
              </a:rPr>
              <a:t>Modularidad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75624"/>
            <a:ext cx="6260351" cy="3493499"/>
          </a:xfrm>
          <a:custGeom>
            <a:avLst/>
            <a:gdLst/>
            <a:ahLst/>
            <a:cxnLst/>
            <a:rect r="r" b="b" t="t" l="l"/>
            <a:pathLst>
              <a:path h="3493499" w="6260351">
                <a:moveTo>
                  <a:pt x="0" y="0"/>
                </a:moveTo>
                <a:lnTo>
                  <a:pt x="6260351" y="0"/>
                </a:lnTo>
                <a:lnTo>
                  <a:pt x="6260351" y="3493499"/>
                </a:lnTo>
                <a:lnTo>
                  <a:pt x="0" y="3493499"/>
                </a:lnTo>
                <a:lnTo>
                  <a:pt x="0" y="0"/>
                </a:lnTo>
                <a:close/>
              </a:path>
            </a:pathLst>
          </a:custGeom>
          <a:blipFill>
            <a:blip r:embed="rId2"/>
            <a:stretch>
              <a:fillRect l="0" t="0" r="0" b="0"/>
            </a:stretch>
          </a:blipFill>
        </p:spPr>
      </p:sp>
      <p:sp>
        <p:nvSpPr>
          <p:cNvPr name="Freeform 3" id="3"/>
          <p:cNvSpPr/>
          <p:nvPr/>
        </p:nvSpPr>
        <p:spPr>
          <a:xfrm flipH="false" flipV="false" rot="0">
            <a:off x="2770451" y="6745399"/>
            <a:ext cx="6260351" cy="3276445"/>
          </a:xfrm>
          <a:custGeom>
            <a:avLst/>
            <a:gdLst/>
            <a:ahLst/>
            <a:cxnLst/>
            <a:rect r="r" b="b" t="t" l="l"/>
            <a:pathLst>
              <a:path h="3276445" w="6260351">
                <a:moveTo>
                  <a:pt x="0" y="0"/>
                </a:moveTo>
                <a:lnTo>
                  <a:pt x="6260351" y="0"/>
                </a:lnTo>
                <a:lnTo>
                  <a:pt x="6260351" y="3276445"/>
                </a:lnTo>
                <a:lnTo>
                  <a:pt x="0" y="3276445"/>
                </a:lnTo>
                <a:lnTo>
                  <a:pt x="0" y="0"/>
                </a:lnTo>
                <a:close/>
              </a:path>
            </a:pathLst>
          </a:custGeom>
          <a:blipFill>
            <a:blip r:embed="rId3"/>
            <a:stretch>
              <a:fillRect l="0" t="0" r="0" b="0"/>
            </a:stretch>
          </a:blipFill>
        </p:spPr>
      </p:sp>
      <p:sp>
        <p:nvSpPr>
          <p:cNvPr name="Freeform 4" id="4"/>
          <p:cNvSpPr/>
          <p:nvPr/>
        </p:nvSpPr>
        <p:spPr>
          <a:xfrm flipH="false" flipV="false" rot="0">
            <a:off x="7817345" y="2132773"/>
            <a:ext cx="6148536" cy="4340143"/>
          </a:xfrm>
          <a:custGeom>
            <a:avLst/>
            <a:gdLst/>
            <a:ahLst/>
            <a:cxnLst/>
            <a:rect r="r" b="b" t="t" l="l"/>
            <a:pathLst>
              <a:path h="4340143" w="6148536">
                <a:moveTo>
                  <a:pt x="0" y="0"/>
                </a:moveTo>
                <a:lnTo>
                  <a:pt x="6148536" y="0"/>
                </a:lnTo>
                <a:lnTo>
                  <a:pt x="6148536" y="4340143"/>
                </a:lnTo>
                <a:lnTo>
                  <a:pt x="0" y="4340143"/>
                </a:lnTo>
                <a:lnTo>
                  <a:pt x="0" y="0"/>
                </a:lnTo>
                <a:close/>
              </a:path>
            </a:pathLst>
          </a:custGeom>
          <a:blipFill>
            <a:blip r:embed="rId4"/>
            <a:stretch>
              <a:fillRect l="0" t="0" r="0" b="0"/>
            </a:stretch>
          </a:blipFill>
        </p:spPr>
      </p:sp>
      <p:sp>
        <p:nvSpPr>
          <p:cNvPr name="Freeform 5" id="5"/>
          <p:cNvSpPr/>
          <p:nvPr/>
        </p:nvSpPr>
        <p:spPr>
          <a:xfrm flipH="false" flipV="false" rot="0">
            <a:off x="12804785" y="6572154"/>
            <a:ext cx="5483215" cy="3714846"/>
          </a:xfrm>
          <a:custGeom>
            <a:avLst/>
            <a:gdLst/>
            <a:ahLst/>
            <a:cxnLst/>
            <a:rect r="r" b="b" t="t" l="l"/>
            <a:pathLst>
              <a:path h="3714846" w="5483215">
                <a:moveTo>
                  <a:pt x="0" y="0"/>
                </a:moveTo>
                <a:lnTo>
                  <a:pt x="5483215" y="0"/>
                </a:lnTo>
                <a:lnTo>
                  <a:pt x="5483215" y="3714846"/>
                </a:lnTo>
                <a:lnTo>
                  <a:pt x="0" y="3714846"/>
                </a:lnTo>
                <a:lnTo>
                  <a:pt x="0" y="0"/>
                </a:lnTo>
                <a:close/>
              </a:path>
            </a:pathLst>
          </a:custGeom>
          <a:blipFill>
            <a:blip r:embed="rId5"/>
            <a:stretch>
              <a:fillRect l="0" t="0" r="0" b="0"/>
            </a:stretch>
          </a:blipFill>
        </p:spPr>
      </p:sp>
      <p:sp>
        <p:nvSpPr>
          <p:cNvPr name="TextBox 6" id="6"/>
          <p:cNvSpPr txBox="true"/>
          <p:nvPr/>
        </p:nvSpPr>
        <p:spPr>
          <a:xfrm rot="0">
            <a:off x="5231564" y="680085"/>
            <a:ext cx="7598475" cy="687705"/>
          </a:xfrm>
          <a:prstGeom prst="rect">
            <a:avLst/>
          </a:prstGeom>
        </p:spPr>
        <p:txBody>
          <a:bodyPr anchor="t" rtlCol="false" tIns="0" lIns="0" bIns="0" rIns="0">
            <a:spAutoFit/>
          </a:bodyPr>
          <a:lstStyle/>
          <a:p>
            <a:pPr algn="ctr">
              <a:lnSpc>
                <a:spcPts val="5084"/>
              </a:lnSpc>
            </a:pPr>
            <a:r>
              <a:rPr lang="en-US" sz="4499" spc="-134">
                <a:solidFill>
                  <a:srgbClr val="FFFFFF"/>
                </a:solidFill>
                <a:latin typeface="Poppins Bold"/>
                <a:ea typeface="Poppins Bold"/>
                <a:cs typeface="Poppins Bold"/>
                <a:sym typeface="Poppins Bold"/>
              </a:rPr>
              <a:t>FUNCIONES</a:t>
            </a:r>
          </a:p>
        </p:txBody>
      </p:sp>
      <p:sp>
        <p:nvSpPr>
          <p:cNvPr name="TextBox 7" id="7"/>
          <p:cNvSpPr txBox="true"/>
          <p:nvPr/>
        </p:nvSpPr>
        <p:spPr>
          <a:xfrm rot="0">
            <a:off x="2770451" y="5896884"/>
            <a:ext cx="5190816"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Python</a:t>
            </a:r>
          </a:p>
        </p:txBody>
      </p:sp>
      <p:sp>
        <p:nvSpPr>
          <p:cNvPr name="TextBox 8" id="8"/>
          <p:cNvSpPr txBox="true"/>
          <p:nvPr/>
        </p:nvSpPr>
        <p:spPr>
          <a:xfrm rot="0">
            <a:off x="7817345" y="1457503"/>
            <a:ext cx="1387523"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Java</a:t>
            </a:r>
          </a:p>
        </p:txBody>
      </p:sp>
      <p:sp>
        <p:nvSpPr>
          <p:cNvPr name="TextBox 9" id="9"/>
          <p:cNvSpPr txBox="true"/>
          <p:nvPr/>
        </p:nvSpPr>
        <p:spPr>
          <a:xfrm rot="0">
            <a:off x="16915314" y="5896884"/>
            <a:ext cx="1160464"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php</a:t>
            </a:r>
          </a:p>
        </p:txBody>
      </p:sp>
      <p:sp>
        <p:nvSpPr>
          <p:cNvPr name="TextBox 10" id="10"/>
          <p:cNvSpPr txBox="true"/>
          <p:nvPr/>
        </p:nvSpPr>
        <p:spPr>
          <a:xfrm rot="0">
            <a:off x="1028700" y="1358265"/>
            <a:ext cx="5190816"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JavaScript</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99434" y="399296"/>
            <a:ext cx="15489132" cy="9412208"/>
          </a:xfrm>
          <a:prstGeom prst="rect">
            <a:avLst/>
          </a:prstGeom>
        </p:spPr>
        <p:txBody>
          <a:bodyPr anchor="t" rtlCol="false" tIns="0" lIns="0" bIns="0" rIns="0">
            <a:spAutoFit/>
          </a:bodyPr>
          <a:lstStyle/>
          <a:p>
            <a:pPr algn="l">
              <a:lnSpc>
                <a:spcPts val="3591"/>
              </a:lnSpc>
            </a:pPr>
            <a:r>
              <a:rPr lang="en-US" sz="2565">
                <a:solidFill>
                  <a:srgbClr val="000000"/>
                </a:solidFill>
                <a:latin typeface="Poppins Bold"/>
                <a:ea typeface="Poppins Bold"/>
                <a:cs typeface="Poppins Bold"/>
                <a:sym typeface="Poppins Bold"/>
              </a:rPr>
              <a:t>Definic</a:t>
            </a:r>
            <a:r>
              <a:rPr lang="en-US" sz="2565">
                <a:solidFill>
                  <a:srgbClr val="000000"/>
                </a:solidFill>
                <a:latin typeface="Poppins Bold"/>
                <a:ea typeface="Poppins Bold"/>
                <a:cs typeface="Poppins Bold"/>
                <a:sym typeface="Poppins Bold"/>
              </a:rPr>
              <a:t>ión de Función:</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usa la palabra clave function para definir funciones. Las funciones pueden ser declaradas en cualquier lugar del código.</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usa la palabra clave def para definir funciones. La definición debe estar correctamente indentada.</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define funciones dentro de clases (específicamente, métodos) y requiere que se especifique el tipo de retorno. Además, la definición debe estar dentro de una clase.</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PHP usa la palabra clave function similar a JavaScript. Las funciones pueden ser definidas en cualquier lugar del código.</a:t>
            </a:r>
          </a:p>
          <a:p>
            <a:pPr algn="l">
              <a:lnSpc>
                <a:spcPts val="3591"/>
              </a:lnSpc>
              <a:spcBef>
                <a:spcPct val="0"/>
              </a:spcBef>
            </a:pPr>
          </a:p>
          <a:p>
            <a:pPr algn="l">
              <a:lnSpc>
                <a:spcPts val="3591"/>
              </a:lnSpc>
            </a:pPr>
            <a:r>
              <a:rPr lang="en-US" sz="2565">
                <a:solidFill>
                  <a:srgbClr val="000000"/>
                </a:solidFill>
                <a:latin typeface="Poppins Bold"/>
                <a:ea typeface="Poppins Bold"/>
                <a:cs typeface="Poppins Bold"/>
                <a:sym typeface="Poppins Bold"/>
              </a:rPr>
              <a:t>Tipos de Datos y Retorno:</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y PHP permiten el uso de tipos de datos dinámicos y no requieren especificar el tipo de retorno.</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también tiene tipado dinámico y no requiere especificar el tipo de retorno.</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requiere especificar el tipo de retorno de la función y el tipo de cada parámetro.</a:t>
            </a:r>
          </a:p>
          <a:p>
            <a:pPr algn="l">
              <a:lnSpc>
                <a:spcPts val="3591"/>
              </a:lnSpc>
              <a:spcBef>
                <a:spcPct val="0"/>
              </a:spcBef>
            </a:pPr>
          </a:p>
          <a:p>
            <a:pPr algn="l">
              <a:lnSpc>
                <a:spcPts val="3591"/>
              </a:lnSpc>
            </a:pPr>
            <a:r>
              <a:rPr lang="en-US" sz="2565">
                <a:solidFill>
                  <a:srgbClr val="000000"/>
                </a:solidFill>
                <a:latin typeface="Poppins Bold"/>
                <a:ea typeface="Poppins Bold"/>
                <a:cs typeface="Poppins Bold"/>
                <a:sym typeface="Poppins Bold"/>
              </a:rPr>
              <a:t>Llamada a la Función:</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En </a:t>
            </a:r>
            <a:r>
              <a:rPr lang="en-US" sz="2565">
                <a:solidFill>
                  <a:srgbClr val="000000"/>
                </a:solidFill>
                <a:latin typeface="Poppins"/>
                <a:ea typeface="Poppins"/>
                <a:cs typeface="Poppins"/>
                <a:sym typeface="Poppins"/>
              </a:rPr>
              <a:t>JavaScript, Python, y PHP, las funciones se llaman directamente con el nombre de la función seguido de paréntesis.</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En Java, las funciones (métodos) se llaman desde un método main u otro m</a:t>
            </a:r>
            <a:r>
              <a:rPr lang="en-US" sz="2565">
                <a:solidFill>
                  <a:srgbClr val="000000"/>
                </a:solidFill>
                <a:latin typeface="Poppins"/>
                <a:ea typeface="Poppins"/>
                <a:cs typeface="Poppins"/>
                <a:sym typeface="Poppins"/>
              </a:rPr>
              <a:t>étodo en la misma clase.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2364" y="9912529"/>
            <a:ext cx="21354623" cy="2652117"/>
            <a:chOff x="0" y="0"/>
            <a:chExt cx="5624263" cy="698500"/>
          </a:xfrm>
        </p:grpSpPr>
        <p:sp>
          <p:nvSpPr>
            <p:cNvPr name="Freeform 3" id="3"/>
            <p:cNvSpPr/>
            <p:nvPr/>
          </p:nvSpPr>
          <p:spPr>
            <a:xfrm flipH="false" flipV="false" rot="0">
              <a:off x="0" y="0"/>
              <a:ext cx="5624263" cy="698500"/>
            </a:xfrm>
            <a:custGeom>
              <a:avLst/>
              <a:gdLst/>
              <a:ahLst/>
              <a:cxnLst/>
              <a:rect r="r" b="b" t="t" l="l"/>
              <a:pathLst>
                <a:path h="698500" w="5624263">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name="TextBox 4" id="4"/>
            <p:cNvSpPr txBox="true"/>
            <p:nvPr/>
          </p:nvSpPr>
          <p:spPr>
            <a:xfrm>
              <a:off x="114300" y="-57150"/>
              <a:ext cx="5395663"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81160" y="9912529"/>
            <a:ext cx="11022791" cy="2652117"/>
            <a:chOff x="0" y="0"/>
            <a:chExt cx="2903122" cy="698500"/>
          </a:xfrm>
        </p:grpSpPr>
        <p:sp>
          <p:nvSpPr>
            <p:cNvPr name="Freeform 6" id="6"/>
            <p:cNvSpPr/>
            <p:nvPr/>
          </p:nvSpPr>
          <p:spPr>
            <a:xfrm flipH="false" flipV="false" rot="0">
              <a:off x="0" y="0"/>
              <a:ext cx="2903122" cy="698500"/>
            </a:xfrm>
            <a:custGeom>
              <a:avLst/>
              <a:gdLst/>
              <a:ahLst/>
              <a:cxnLst/>
              <a:rect r="r" b="b" t="t" l="l"/>
              <a:pathLst>
                <a:path h="698500" w="2903122">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name="TextBox 7" id="7"/>
            <p:cNvSpPr txBox="true"/>
            <p:nvPr/>
          </p:nvSpPr>
          <p:spPr>
            <a:xfrm>
              <a:off x="114300" y="-57150"/>
              <a:ext cx="2674522"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363919" y="9912529"/>
            <a:ext cx="8400463" cy="2652117"/>
            <a:chOff x="0" y="0"/>
            <a:chExt cx="2212468" cy="698500"/>
          </a:xfrm>
        </p:grpSpPr>
        <p:sp>
          <p:nvSpPr>
            <p:cNvPr name="Freeform 9" id="9"/>
            <p:cNvSpPr/>
            <p:nvPr/>
          </p:nvSpPr>
          <p:spPr>
            <a:xfrm flipH="false" flipV="false" rot="0">
              <a:off x="0" y="0"/>
              <a:ext cx="2212468" cy="698500"/>
            </a:xfrm>
            <a:custGeom>
              <a:avLst/>
              <a:gdLst/>
              <a:ahLst/>
              <a:cxnLst/>
              <a:rect r="r" b="b" t="t" l="l"/>
              <a:pathLst>
                <a:path h="698500" w="2212468">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name="TextBox 10" id="10"/>
            <p:cNvSpPr txBox="true"/>
            <p:nvPr/>
          </p:nvSpPr>
          <p:spPr>
            <a:xfrm>
              <a:off x="114300" y="-57150"/>
              <a:ext cx="1983868" cy="7556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0107" y="-2653476"/>
            <a:ext cx="2795016" cy="4991100"/>
          </a:xfrm>
          <a:custGeom>
            <a:avLst/>
            <a:gdLst/>
            <a:ahLst/>
            <a:cxnLst/>
            <a:rect r="r" b="b" t="t" l="l"/>
            <a:pathLst>
              <a:path h="4991100" w="2795016">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false" rot="0">
            <a:off x="15553091" y="-2653476"/>
            <a:ext cx="2795016" cy="4991100"/>
          </a:xfrm>
          <a:custGeom>
            <a:avLst/>
            <a:gdLst/>
            <a:ahLst/>
            <a:cxnLst/>
            <a:rect r="r" b="b" t="t" l="l"/>
            <a:pathLst>
              <a:path h="4991100" w="2795016">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5168385" y="1009650"/>
            <a:ext cx="7951230" cy="704850"/>
          </a:xfrm>
          <a:prstGeom prst="rect">
            <a:avLst/>
          </a:prstGeom>
        </p:spPr>
        <p:txBody>
          <a:bodyPr anchor="t" rtlCol="false" tIns="0" lIns="0" bIns="0" rIns="0">
            <a:spAutoFit/>
          </a:bodyPr>
          <a:lstStyle/>
          <a:p>
            <a:pPr algn="ctr">
              <a:lnSpc>
                <a:spcPts val="5174"/>
              </a:lnSpc>
            </a:pPr>
            <a:r>
              <a:rPr lang="en-US" sz="4500" spc="-135">
                <a:solidFill>
                  <a:srgbClr val="000000"/>
                </a:solidFill>
                <a:latin typeface="Poppins Bold"/>
                <a:ea typeface="Poppins Bold"/>
                <a:cs typeface="Poppins Bold"/>
                <a:sym typeface="Poppins Bold"/>
              </a:rPr>
              <a:t>Estructura de Datos:</a:t>
            </a:r>
          </a:p>
        </p:txBody>
      </p:sp>
      <p:sp>
        <p:nvSpPr>
          <p:cNvPr name="TextBox 14" id="14"/>
          <p:cNvSpPr txBox="true"/>
          <p:nvPr/>
        </p:nvSpPr>
        <p:spPr>
          <a:xfrm rot="0">
            <a:off x="1365877" y="2261424"/>
            <a:ext cx="15578140" cy="1772206"/>
          </a:xfrm>
          <a:prstGeom prst="rect">
            <a:avLst/>
          </a:prstGeom>
        </p:spPr>
        <p:txBody>
          <a:bodyPr anchor="t" rtlCol="false" tIns="0" lIns="0" bIns="0" rIns="0">
            <a:spAutoFit/>
          </a:bodyPr>
          <a:lstStyle/>
          <a:p>
            <a:pPr algn="ctr">
              <a:lnSpc>
                <a:spcPts val="3510"/>
              </a:lnSpc>
              <a:spcBef>
                <a:spcPct val="0"/>
              </a:spcBef>
            </a:pPr>
            <a:r>
              <a:rPr lang="en-US" sz="2507">
                <a:solidFill>
                  <a:srgbClr val="000000"/>
                </a:solidFill>
                <a:latin typeface="Poppins"/>
                <a:ea typeface="Poppins"/>
                <a:cs typeface="Poppins"/>
                <a:sym typeface="Poppins"/>
              </a:rPr>
              <a:t>La Estructura de Datos en programación es una manera organizada y eficiente de almacenar, manipular y acceder a datos en una computadora. Las estructuras de datos permiten que los programas manejen grandes cantidades de información de manera eficiente y efectiva, facilitando operaciones como búsqueda, inserción, eliminación y modificación de datos.</a:t>
            </a:r>
          </a:p>
        </p:txBody>
      </p:sp>
      <p:sp>
        <p:nvSpPr>
          <p:cNvPr name="TextBox 15" id="15"/>
          <p:cNvSpPr txBox="true"/>
          <p:nvPr/>
        </p:nvSpPr>
        <p:spPr>
          <a:xfrm rot="0">
            <a:off x="2473810" y="4595605"/>
            <a:ext cx="13340380" cy="4009390"/>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000000"/>
                </a:solidFill>
                <a:latin typeface="Poppins Bold"/>
                <a:ea typeface="Poppins Bold"/>
                <a:cs typeface="Poppins Bold"/>
                <a:sym typeface="Poppins Bold"/>
              </a:rPr>
              <a:t>Arreglos (Arrays)</a:t>
            </a:r>
            <a:r>
              <a:rPr lang="en-US" sz="1899">
                <a:solidFill>
                  <a:srgbClr val="000000"/>
                </a:solidFill>
                <a:latin typeface="Poppins"/>
                <a:ea typeface="Poppins"/>
                <a:cs typeface="Poppins"/>
                <a:sym typeface="Poppins"/>
              </a:rPr>
              <a:t>: Colección de elementos del mismo tipo almacenados en ubicaciones de memoria contiguas. Permiten acceso rápido por índice.</a:t>
            </a:r>
          </a:p>
          <a:p>
            <a:pPr algn="l" marL="410209" indent="-205105" lvl="1">
              <a:lnSpc>
                <a:spcPts val="2659"/>
              </a:lnSpc>
              <a:buFont typeface="Arial"/>
              <a:buChar char="•"/>
            </a:pPr>
            <a:r>
              <a:rPr lang="en-US" sz="1899">
                <a:solidFill>
                  <a:srgbClr val="000000"/>
                </a:solidFill>
                <a:latin typeface="Poppins Bold"/>
                <a:ea typeface="Poppins Bold"/>
                <a:cs typeface="Poppins Bold"/>
                <a:sym typeface="Poppins Bold"/>
              </a:rPr>
              <a:t>Listas Enlazadas (Linked Lists)</a:t>
            </a:r>
            <a:r>
              <a:rPr lang="en-US" sz="1899">
                <a:solidFill>
                  <a:srgbClr val="000000"/>
                </a:solidFill>
                <a:latin typeface="Poppins"/>
                <a:ea typeface="Poppins"/>
                <a:cs typeface="Poppins"/>
                <a:sym typeface="Poppins"/>
              </a:rPr>
              <a:t>: Una serie de nodos donde cada nodo contiene un dato y una referencia al siguiente nodo en la secuencia.</a:t>
            </a:r>
          </a:p>
          <a:p>
            <a:pPr algn="l" marL="410209" indent="-205105" lvl="1">
              <a:lnSpc>
                <a:spcPts val="2659"/>
              </a:lnSpc>
              <a:buFont typeface="Arial"/>
              <a:buChar char="•"/>
            </a:pPr>
            <a:r>
              <a:rPr lang="en-US" sz="1899">
                <a:solidFill>
                  <a:srgbClr val="000000"/>
                </a:solidFill>
                <a:latin typeface="Poppins Bold"/>
                <a:ea typeface="Poppins Bold"/>
                <a:cs typeface="Poppins Bold"/>
                <a:sym typeface="Poppins Bold"/>
              </a:rPr>
              <a:t>Pilas (Stacks)</a:t>
            </a:r>
            <a:r>
              <a:rPr lang="en-US" sz="1899">
                <a:solidFill>
                  <a:srgbClr val="000000"/>
                </a:solidFill>
                <a:latin typeface="Poppins"/>
                <a:ea typeface="Poppins"/>
                <a:cs typeface="Poppins"/>
                <a:sym typeface="Poppins"/>
              </a:rPr>
              <a:t>: Colección de elementos que sigue el principio LIFO (Last In, First Out).</a:t>
            </a:r>
          </a:p>
          <a:p>
            <a:pPr algn="l" marL="410209" indent="-205105" lvl="1">
              <a:lnSpc>
                <a:spcPts val="2659"/>
              </a:lnSpc>
              <a:buFont typeface="Arial"/>
              <a:buChar char="•"/>
            </a:pPr>
            <a:r>
              <a:rPr lang="en-US" sz="1899">
                <a:solidFill>
                  <a:srgbClr val="000000"/>
                </a:solidFill>
                <a:latin typeface="Poppins Bold"/>
                <a:ea typeface="Poppins Bold"/>
                <a:cs typeface="Poppins Bold"/>
                <a:sym typeface="Poppins Bold"/>
              </a:rPr>
              <a:t>Colas (Queues)</a:t>
            </a:r>
            <a:r>
              <a:rPr lang="en-US" sz="1899">
                <a:solidFill>
                  <a:srgbClr val="000000"/>
                </a:solidFill>
                <a:latin typeface="Poppins"/>
                <a:ea typeface="Poppins"/>
                <a:cs typeface="Poppins"/>
                <a:sym typeface="Poppins"/>
              </a:rPr>
              <a:t>: Colección de elementos que sigue el principio FIFO (First In, First Out).</a:t>
            </a:r>
          </a:p>
          <a:p>
            <a:pPr algn="l" marL="410209" indent="-205105" lvl="1">
              <a:lnSpc>
                <a:spcPts val="2659"/>
              </a:lnSpc>
              <a:buFont typeface="Arial"/>
              <a:buChar char="•"/>
            </a:pPr>
            <a:r>
              <a:rPr lang="en-US" sz="1899">
                <a:solidFill>
                  <a:srgbClr val="000000"/>
                </a:solidFill>
                <a:latin typeface="Poppins Bold"/>
                <a:ea typeface="Poppins Bold"/>
                <a:cs typeface="Poppins Bold"/>
                <a:sym typeface="Poppins Bold"/>
              </a:rPr>
              <a:t>Árboles (Trees)</a:t>
            </a:r>
            <a:r>
              <a:rPr lang="en-US" sz="1899">
                <a:solidFill>
                  <a:srgbClr val="000000"/>
                </a:solidFill>
                <a:latin typeface="Poppins"/>
                <a:ea typeface="Poppins"/>
                <a:cs typeface="Poppins"/>
                <a:sym typeface="Poppins"/>
              </a:rPr>
              <a:t>: Estructura jerárquica donde cada nodo tiene un valor y referencia a uno o más nodos hijos. Un tipo común es el Árbol Binario.</a:t>
            </a:r>
          </a:p>
          <a:p>
            <a:pPr algn="l" marL="410209" indent="-205105" lvl="1">
              <a:lnSpc>
                <a:spcPts val="2659"/>
              </a:lnSpc>
              <a:buFont typeface="Arial"/>
              <a:buChar char="•"/>
            </a:pPr>
            <a:r>
              <a:rPr lang="en-US" sz="1899">
                <a:solidFill>
                  <a:srgbClr val="000000"/>
                </a:solidFill>
                <a:latin typeface="Poppins Bold"/>
                <a:ea typeface="Poppins Bold"/>
                <a:cs typeface="Poppins Bold"/>
                <a:sym typeface="Poppins Bold"/>
              </a:rPr>
              <a:t>Grafos (Graphs)</a:t>
            </a:r>
            <a:r>
              <a:rPr lang="en-US" sz="1899">
                <a:solidFill>
                  <a:srgbClr val="000000"/>
                </a:solidFill>
                <a:latin typeface="Poppins"/>
                <a:ea typeface="Poppins"/>
                <a:cs typeface="Poppins"/>
                <a:sym typeface="Poppins"/>
              </a:rPr>
              <a:t>: Conjunto de nodos conectados por aristas (edges), útil para representar relaciones complejas entre datos.</a:t>
            </a:r>
          </a:p>
          <a:p>
            <a:pPr algn="l" marL="410209" indent="-205105" lvl="1">
              <a:lnSpc>
                <a:spcPts val="2659"/>
              </a:lnSpc>
              <a:buFont typeface="Arial"/>
              <a:buChar char="•"/>
            </a:pPr>
            <a:r>
              <a:rPr lang="en-US" sz="1899">
                <a:solidFill>
                  <a:srgbClr val="000000"/>
                </a:solidFill>
                <a:latin typeface="Poppins Bold"/>
                <a:ea typeface="Poppins Bold"/>
                <a:cs typeface="Poppins Bold"/>
                <a:sym typeface="Poppins Bold"/>
              </a:rPr>
              <a:t>Hash Tables</a:t>
            </a:r>
            <a:r>
              <a:rPr lang="en-US" sz="1899">
                <a:solidFill>
                  <a:srgbClr val="000000"/>
                </a:solidFill>
                <a:latin typeface="Poppins"/>
                <a:ea typeface="Poppins"/>
                <a:cs typeface="Poppins"/>
                <a:sym typeface="Poppins"/>
              </a:rPr>
              <a:t>: Estructura que almacena pares clave-valor, permitiendo un acceso rápido a los datos a través de una función hash.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33535"/>
            <a:ext cx="7873329" cy="3109965"/>
          </a:xfrm>
          <a:custGeom>
            <a:avLst/>
            <a:gdLst/>
            <a:ahLst/>
            <a:cxnLst/>
            <a:rect r="r" b="b" t="t" l="l"/>
            <a:pathLst>
              <a:path h="3109965" w="7873329">
                <a:moveTo>
                  <a:pt x="0" y="0"/>
                </a:moveTo>
                <a:lnTo>
                  <a:pt x="7873329" y="0"/>
                </a:lnTo>
                <a:lnTo>
                  <a:pt x="7873329" y="3109965"/>
                </a:lnTo>
                <a:lnTo>
                  <a:pt x="0" y="3109965"/>
                </a:lnTo>
                <a:lnTo>
                  <a:pt x="0" y="0"/>
                </a:lnTo>
                <a:close/>
              </a:path>
            </a:pathLst>
          </a:custGeom>
          <a:blipFill>
            <a:blip r:embed="rId2"/>
            <a:stretch>
              <a:fillRect l="0" t="0" r="0" b="0"/>
            </a:stretch>
          </a:blipFill>
        </p:spPr>
      </p:sp>
      <p:sp>
        <p:nvSpPr>
          <p:cNvPr name="Freeform 3" id="3"/>
          <p:cNvSpPr/>
          <p:nvPr/>
        </p:nvSpPr>
        <p:spPr>
          <a:xfrm flipH="false" flipV="false" rot="0">
            <a:off x="1028700" y="6116314"/>
            <a:ext cx="7873329" cy="2784889"/>
          </a:xfrm>
          <a:custGeom>
            <a:avLst/>
            <a:gdLst/>
            <a:ahLst/>
            <a:cxnLst/>
            <a:rect r="r" b="b" t="t" l="l"/>
            <a:pathLst>
              <a:path h="2784889" w="7873329">
                <a:moveTo>
                  <a:pt x="0" y="0"/>
                </a:moveTo>
                <a:lnTo>
                  <a:pt x="7873329" y="0"/>
                </a:lnTo>
                <a:lnTo>
                  <a:pt x="7873329" y="2784889"/>
                </a:lnTo>
                <a:lnTo>
                  <a:pt x="0" y="2784889"/>
                </a:lnTo>
                <a:lnTo>
                  <a:pt x="0" y="0"/>
                </a:lnTo>
                <a:close/>
              </a:path>
            </a:pathLst>
          </a:custGeom>
          <a:blipFill>
            <a:blip r:embed="rId3"/>
            <a:stretch>
              <a:fillRect l="0" t="0" r="0" b="0"/>
            </a:stretch>
          </a:blipFill>
        </p:spPr>
      </p:sp>
      <p:sp>
        <p:nvSpPr>
          <p:cNvPr name="Freeform 4" id="4"/>
          <p:cNvSpPr/>
          <p:nvPr/>
        </p:nvSpPr>
        <p:spPr>
          <a:xfrm flipH="false" flipV="false" rot="0">
            <a:off x="9520715" y="2033535"/>
            <a:ext cx="7758893" cy="3654656"/>
          </a:xfrm>
          <a:custGeom>
            <a:avLst/>
            <a:gdLst/>
            <a:ahLst/>
            <a:cxnLst/>
            <a:rect r="r" b="b" t="t" l="l"/>
            <a:pathLst>
              <a:path h="3654656" w="7758893">
                <a:moveTo>
                  <a:pt x="0" y="0"/>
                </a:moveTo>
                <a:lnTo>
                  <a:pt x="7758893" y="0"/>
                </a:lnTo>
                <a:lnTo>
                  <a:pt x="7758893" y="3654656"/>
                </a:lnTo>
                <a:lnTo>
                  <a:pt x="0" y="3654656"/>
                </a:lnTo>
                <a:lnTo>
                  <a:pt x="0" y="0"/>
                </a:lnTo>
                <a:close/>
              </a:path>
            </a:pathLst>
          </a:custGeom>
          <a:blipFill>
            <a:blip r:embed="rId4"/>
            <a:stretch>
              <a:fillRect l="0" t="0" r="0" b="0"/>
            </a:stretch>
          </a:blipFill>
        </p:spPr>
      </p:sp>
      <p:sp>
        <p:nvSpPr>
          <p:cNvPr name="Freeform 5" id="5"/>
          <p:cNvSpPr/>
          <p:nvPr/>
        </p:nvSpPr>
        <p:spPr>
          <a:xfrm flipH="false" flipV="false" rot="0">
            <a:off x="9634245" y="6686809"/>
            <a:ext cx="7056237" cy="3368892"/>
          </a:xfrm>
          <a:custGeom>
            <a:avLst/>
            <a:gdLst/>
            <a:ahLst/>
            <a:cxnLst/>
            <a:rect r="r" b="b" t="t" l="l"/>
            <a:pathLst>
              <a:path h="3368892" w="7056237">
                <a:moveTo>
                  <a:pt x="0" y="0"/>
                </a:moveTo>
                <a:lnTo>
                  <a:pt x="7056236" y="0"/>
                </a:lnTo>
                <a:lnTo>
                  <a:pt x="7056236" y="3368892"/>
                </a:lnTo>
                <a:lnTo>
                  <a:pt x="0" y="3368892"/>
                </a:lnTo>
                <a:lnTo>
                  <a:pt x="0" y="0"/>
                </a:lnTo>
                <a:close/>
              </a:path>
            </a:pathLst>
          </a:custGeom>
          <a:blipFill>
            <a:blip r:embed="rId5"/>
            <a:stretch>
              <a:fillRect l="0" t="0" r="0" b="0"/>
            </a:stretch>
          </a:blipFill>
        </p:spPr>
      </p:sp>
      <p:sp>
        <p:nvSpPr>
          <p:cNvPr name="TextBox 6" id="6"/>
          <p:cNvSpPr txBox="true"/>
          <p:nvPr/>
        </p:nvSpPr>
        <p:spPr>
          <a:xfrm rot="0">
            <a:off x="5231564" y="680085"/>
            <a:ext cx="7598475" cy="687705"/>
          </a:xfrm>
          <a:prstGeom prst="rect">
            <a:avLst/>
          </a:prstGeom>
        </p:spPr>
        <p:txBody>
          <a:bodyPr anchor="t" rtlCol="false" tIns="0" lIns="0" bIns="0" rIns="0">
            <a:spAutoFit/>
          </a:bodyPr>
          <a:lstStyle/>
          <a:p>
            <a:pPr algn="ctr">
              <a:lnSpc>
                <a:spcPts val="5084"/>
              </a:lnSpc>
            </a:pPr>
            <a:r>
              <a:rPr lang="en-US" sz="4499" spc="-134">
                <a:solidFill>
                  <a:srgbClr val="FFFFFF"/>
                </a:solidFill>
                <a:latin typeface="Poppins Bold"/>
                <a:ea typeface="Poppins Bold"/>
                <a:cs typeface="Poppins Bold"/>
                <a:sym typeface="Poppins Bold"/>
              </a:rPr>
              <a:t>ARREGLOS/LISTAS</a:t>
            </a:r>
          </a:p>
        </p:txBody>
      </p:sp>
      <p:sp>
        <p:nvSpPr>
          <p:cNvPr name="TextBox 7" id="7"/>
          <p:cNvSpPr txBox="true"/>
          <p:nvPr/>
        </p:nvSpPr>
        <p:spPr>
          <a:xfrm rot="0">
            <a:off x="1028700" y="5345794"/>
            <a:ext cx="5190816"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Python</a:t>
            </a:r>
          </a:p>
        </p:txBody>
      </p:sp>
      <p:sp>
        <p:nvSpPr>
          <p:cNvPr name="TextBox 8" id="8"/>
          <p:cNvSpPr txBox="true"/>
          <p:nvPr/>
        </p:nvSpPr>
        <p:spPr>
          <a:xfrm rot="0">
            <a:off x="9520715" y="1358265"/>
            <a:ext cx="1387523"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Java</a:t>
            </a:r>
          </a:p>
        </p:txBody>
      </p:sp>
      <p:sp>
        <p:nvSpPr>
          <p:cNvPr name="TextBox 9" id="9"/>
          <p:cNvSpPr txBox="true"/>
          <p:nvPr/>
        </p:nvSpPr>
        <p:spPr>
          <a:xfrm rot="0">
            <a:off x="9634245" y="6011539"/>
            <a:ext cx="1160464"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php</a:t>
            </a:r>
          </a:p>
        </p:txBody>
      </p:sp>
      <p:sp>
        <p:nvSpPr>
          <p:cNvPr name="TextBox 10" id="10"/>
          <p:cNvSpPr txBox="true"/>
          <p:nvPr/>
        </p:nvSpPr>
        <p:spPr>
          <a:xfrm rot="0">
            <a:off x="1028700" y="1358265"/>
            <a:ext cx="5190816" cy="675270"/>
          </a:xfrm>
          <a:prstGeom prst="rect">
            <a:avLst/>
          </a:prstGeom>
        </p:spPr>
        <p:txBody>
          <a:bodyPr anchor="t" rtlCol="false" tIns="0" lIns="0" bIns="0" rIns="0">
            <a:spAutoFit/>
          </a:bodyPr>
          <a:lstStyle/>
          <a:p>
            <a:pPr algn="just">
              <a:lnSpc>
                <a:spcPts val="4991"/>
              </a:lnSpc>
            </a:pPr>
            <a:r>
              <a:rPr lang="en-US" sz="4417" spc="-132">
                <a:solidFill>
                  <a:srgbClr val="FFFFFF"/>
                </a:solidFill>
                <a:latin typeface="Poppins"/>
                <a:ea typeface="Poppins"/>
                <a:cs typeface="Poppins"/>
                <a:sym typeface="Poppins"/>
              </a:rPr>
              <a:t>JavaScript</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99434" y="399296"/>
            <a:ext cx="15489132" cy="9412208"/>
          </a:xfrm>
          <a:prstGeom prst="rect">
            <a:avLst/>
          </a:prstGeom>
        </p:spPr>
        <p:txBody>
          <a:bodyPr anchor="t" rtlCol="false" tIns="0" lIns="0" bIns="0" rIns="0">
            <a:spAutoFit/>
          </a:bodyPr>
          <a:lstStyle/>
          <a:p>
            <a:pPr algn="l">
              <a:lnSpc>
                <a:spcPts val="3591"/>
              </a:lnSpc>
            </a:pPr>
            <a:r>
              <a:rPr lang="en-US" sz="2565">
                <a:solidFill>
                  <a:srgbClr val="000000"/>
                </a:solidFill>
                <a:latin typeface="Poppins Bold"/>
                <a:ea typeface="Poppins Bold"/>
                <a:cs typeface="Poppins Bold"/>
                <a:sym typeface="Poppins Bold"/>
              </a:rPr>
              <a:t>Declarac</a:t>
            </a:r>
            <a:r>
              <a:rPr lang="en-US" sz="2565">
                <a:solidFill>
                  <a:srgbClr val="000000"/>
                </a:solidFill>
                <a:latin typeface="Poppins Bold"/>
                <a:ea typeface="Poppins Bold"/>
                <a:cs typeface="Poppins Bold"/>
                <a:sym typeface="Poppins Bold"/>
              </a:rPr>
              <a:t>ión y Inicialización:</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Python y PHP usan una sintaxis similar para la definición e inicialización de arrays (o listas en Python).</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requiere la especificación del tipo de datos del array (int[] en este caso) y los arrays en Java tienen un tamaño fijo.</a:t>
            </a:r>
          </a:p>
          <a:p>
            <a:pPr algn="l">
              <a:lnSpc>
                <a:spcPts val="3591"/>
              </a:lnSpc>
              <a:spcBef>
                <a:spcPct val="0"/>
              </a:spcBef>
            </a:pPr>
          </a:p>
          <a:p>
            <a:pPr algn="l">
              <a:lnSpc>
                <a:spcPts val="3591"/>
              </a:lnSpc>
            </a:pPr>
            <a:r>
              <a:rPr lang="en-US" sz="2565">
                <a:solidFill>
                  <a:srgbClr val="000000"/>
                </a:solidFill>
                <a:latin typeface="Poppins Bold"/>
                <a:ea typeface="Poppins Bold"/>
                <a:cs typeface="Poppins Bold"/>
                <a:sym typeface="Poppins Bold"/>
              </a:rPr>
              <a:t>Acceso a Elementos:</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Python, y PHP usan la misma sintaxis de corchetes [] para acceder a elementos.</a:t>
            </a:r>
          </a:p>
          <a:p>
            <a:pPr algn="l" marL="553920" indent="-276960" lvl="1">
              <a:lnSpc>
                <a:spcPts val="3591"/>
              </a:lnSpc>
              <a:buFont typeface="Arial"/>
              <a:buChar char="•"/>
            </a:pPr>
            <a:r>
              <a:rPr lang="en-US" sz="2565">
                <a:solidFill>
                  <a:srgbClr val="000000"/>
                </a:solidFill>
                <a:latin typeface="Poppins"/>
                <a:ea typeface="Poppins"/>
                <a:cs typeface="Poppins"/>
                <a:sym typeface="Poppins"/>
              </a:rPr>
              <a:t>J</a:t>
            </a:r>
            <a:r>
              <a:rPr lang="en-US" sz="2565">
                <a:solidFill>
                  <a:srgbClr val="000000"/>
                </a:solidFill>
                <a:latin typeface="Poppins"/>
                <a:ea typeface="Poppins"/>
                <a:cs typeface="Poppins"/>
                <a:sym typeface="Poppins"/>
              </a:rPr>
              <a:t>ava también usa [], pero es más rígido en cuanto a t</a:t>
            </a:r>
            <a:r>
              <a:rPr lang="en-US" sz="2565">
                <a:solidFill>
                  <a:srgbClr val="000000"/>
                </a:solidFill>
                <a:latin typeface="Poppins"/>
                <a:ea typeface="Poppins"/>
                <a:cs typeface="Poppins"/>
                <a:sym typeface="Poppins"/>
              </a:rPr>
              <a:t>ipos y tamaño del array.</a:t>
            </a:r>
          </a:p>
          <a:p>
            <a:pPr algn="l">
              <a:lnSpc>
                <a:spcPts val="3591"/>
              </a:lnSpc>
            </a:pPr>
          </a:p>
          <a:p>
            <a:pPr algn="l">
              <a:lnSpc>
                <a:spcPts val="3591"/>
              </a:lnSpc>
            </a:pPr>
            <a:r>
              <a:rPr lang="en-US" sz="2565">
                <a:solidFill>
                  <a:srgbClr val="000000"/>
                </a:solidFill>
                <a:latin typeface="Poppins Bold"/>
                <a:ea typeface="Poppins Bold"/>
                <a:cs typeface="Poppins Bold"/>
                <a:sym typeface="Poppins Bold"/>
              </a:rPr>
              <a:t>Recorrido:</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y PHP utilizan un bucle for estándar para recorrer el array.</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Python usa un bucle for simplificado para iterar directamente sobre los elementos.</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utiliza un bucle for tradicional con índice o un bucle for-each para recorrer arrays.</a:t>
            </a:r>
          </a:p>
          <a:p>
            <a:pPr algn="l">
              <a:lnSpc>
                <a:spcPts val="3591"/>
              </a:lnSpc>
              <a:spcBef>
                <a:spcPct val="0"/>
              </a:spcBef>
            </a:pPr>
          </a:p>
          <a:p>
            <a:pPr algn="l">
              <a:lnSpc>
                <a:spcPts val="3591"/>
              </a:lnSpc>
            </a:pPr>
            <a:r>
              <a:rPr lang="en-US" sz="2565">
                <a:solidFill>
                  <a:srgbClr val="000000"/>
                </a:solidFill>
                <a:latin typeface="Poppins Bold"/>
                <a:ea typeface="Poppins Bold"/>
                <a:cs typeface="Poppins Bold"/>
                <a:sym typeface="Poppins Bold"/>
              </a:rPr>
              <a:t>Manipulación:</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JavaScript, Python y PHP permiten agregar y eliminar elementos fácilmente con métodos como push, append y array_pop.</a:t>
            </a:r>
          </a:p>
          <a:p>
            <a:pPr algn="l" marL="553920" indent="-276960" lvl="1">
              <a:lnSpc>
                <a:spcPts val="3591"/>
              </a:lnSpc>
              <a:spcBef>
                <a:spcPct val="0"/>
              </a:spcBef>
              <a:buFont typeface="Arial"/>
              <a:buChar char="•"/>
            </a:pPr>
            <a:r>
              <a:rPr lang="en-US" sz="2565">
                <a:solidFill>
                  <a:srgbClr val="000000"/>
                </a:solidFill>
                <a:latin typeface="Poppins"/>
                <a:ea typeface="Poppins"/>
                <a:cs typeface="Poppins"/>
                <a:sym typeface="Poppins"/>
              </a:rPr>
              <a:t>Java requiere la creación de nuevos arrays para agregar o eliminar elemen</a:t>
            </a:r>
            <a:r>
              <a:rPr lang="en-US" sz="2565">
                <a:solidFill>
                  <a:srgbClr val="000000"/>
                </a:solidFill>
                <a:latin typeface="Poppins"/>
                <a:ea typeface="Poppins"/>
                <a:cs typeface="Poppins"/>
                <a:sym typeface="Poppins"/>
              </a:rPr>
              <a:t>tos debido a la naturaleza fija de los arrays.</a:t>
            </a:r>
          </a:p>
          <a:p>
            <a:pPr algn="l">
              <a:lnSpc>
                <a:spcPts val="3591"/>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635" y="-197918"/>
            <a:ext cx="7805688" cy="10681895"/>
            <a:chOff x="0" y="0"/>
            <a:chExt cx="23248112" cy="31814478"/>
          </a:xfrm>
        </p:grpSpPr>
        <p:sp>
          <p:nvSpPr>
            <p:cNvPr name="Freeform 3" id="3"/>
            <p:cNvSpPr/>
            <p:nvPr/>
          </p:nvSpPr>
          <p:spPr>
            <a:xfrm flipH="false" flipV="false" rot="0">
              <a:off x="0" y="0"/>
              <a:ext cx="23248113" cy="31814517"/>
            </a:xfrm>
            <a:custGeom>
              <a:avLst/>
              <a:gdLst/>
              <a:ahLst/>
              <a:cxnLst/>
              <a:rect r="r" b="b" t="t" l="l"/>
              <a:pathLst>
                <a:path h="31814517" w="23248113">
                  <a:moveTo>
                    <a:pt x="0" y="0"/>
                  </a:moveTo>
                  <a:lnTo>
                    <a:pt x="0" y="31814517"/>
                  </a:lnTo>
                  <a:lnTo>
                    <a:pt x="9879330" y="31814517"/>
                  </a:lnTo>
                  <a:lnTo>
                    <a:pt x="23248113" y="14652625"/>
                  </a:lnTo>
                  <a:lnTo>
                    <a:pt x="23248113" y="14652498"/>
                  </a:lnTo>
                  <a:lnTo>
                    <a:pt x="12473051" y="0"/>
                  </a:lnTo>
                  <a:close/>
                </a:path>
              </a:pathLst>
            </a:custGeom>
            <a:blipFill>
              <a:blip r:embed="rId2"/>
              <a:stretch>
                <a:fillRect l="-121462" t="0" r="-21822" b="0"/>
              </a:stretch>
            </a:blipFill>
          </p:spPr>
        </p:sp>
      </p:grpSp>
      <p:grpSp>
        <p:nvGrpSpPr>
          <p:cNvPr name="Group 4" id="4"/>
          <p:cNvGrpSpPr/>
          <p:nvPr/>
        </p:nvGrpSpPr>
        <p:grpSpPr>
          <a:xfrm rot="-10800000">
            <a:off x="3998292" y="-1062930"/>
            <a:ext cx="5028189" cy="3225690"/>
            <a:chOff x="0" y="0"/>
            <a:chExt cx="1108615" cy="711200"/>
          </a:xfrm>
        </p:grpSpPr>
        <p:sp>
          <p:nvSpPr>
            <p:cNvPr name="Freeform 5" id="5"/>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6" id="6"/>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651951">
            <a:off x="4910572" y="791397"/>
            <a:ext cx="3847506" cy="182757"/>
          </a:xfrm>
          <a:custGeom>
            <a:avLst/>
            <a:gdLst/>
            <a:ahLst/>
            <a:cxnLst/>
            <a:rect r="r" b="b" t="t" l="l"/>
            <a:pathLst>
              <a:path h="182757" w="3847506">
                <a:moveTo>
                  <a:pt x="0" y="0"/>
                </a:moveTo>
                <a:lnTo>
                  <a:pt x="3847506" y="0"/>
                </a:lnTo>
                <a:lnTo>
                  <a:pt x="3847506" y="182757"/>
                </a:lnTo>
                <a:lnTo>
                  <a:pt x="0" y="182757"/>
                </a:lnTo>
                <a:lnTo>
                  <a:pt x="0" y="0"/>
                </a:lnTo>
                <a:close/>
              </a:path>
            </a:pathLst>
          </a:custGeom>
          <a:blipFill>
            <a:blip r:embed="rId3">
              <a:alphaModFix amt="70000"/>
            </a:blip>
            <a:stretch>
              <a:fillRect l="0" t="0" r="0" b="0"/>
            </a:stretch>
          </a:blipFill>
        </p:spPr>
      </p:sp>
      <p:grpSp>
        <p:nvGrpSpPr>
          <p:cNvPr name="Group 8" id="8"/>
          <p:cNvGrpSpPr/>
          <p:nvPr/>
        </p:nvGrpSpPr>
        <p:grpSpPr>
          <a:xfrm rot="0">
            <a:off x="3758209" y="7630435"/>
            <a:ext cx="4684928" cy="3005481"/>
            <a:chOff x="0" y="0"/>
            <a:chExt cx="1108615" cy="711200"/>
          </a:xfrm>
        </p:grpSpPr>
        <p:sp>
          <p:nvSpPr>
            <p:cNvPr name="Freeform 9" id="9"/>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10" id="10"/>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3233654">
            <a:off x="4659336" y="9258362"/>
            <a:ext cx="3847506" cy="182757"/>
          </a:xfrm>
          <a:custGeom>
            <a:avLst/>
            <a:gdLst/>
            <a:ahLst/>
            <a:cxnLst/>
            <a:rect r="r" b="b" t="t" l="l"/>
            <a:pathLst>
              <a:path h="182757" w="3847506">
                <a:moveTo>
                  <a:pt x="0" y="0"/>
                </a:moveTo>
                <a:lnTo>
                  <a:pt x="3847506" y="0"/>
                </a:lnTo>
                <a:lnTo>
                  <a:pt x="3847506" y="182756"/>
                </a:lnTo>
                <a:lnTo>
                  <a:pt x="0" y="182756"/>
                </a:lnTo>
                <a:lnTo>
                  <a:pt x="0" y="0"/>
                </a:lnTo>
                <a:close/>
              </a:path>
            </a:pathLst>
          </a:custGeom>
          <a:blipFill>
            <a:blip r:embed="rId3">
              <a:alphaModFix amt="70000"/>
            </a:blip>
            <a:stretch>
              <a:fillRect l="0" t="0" r="0" b="0"/>
            </a:stretch>
          </a:blipFill>
        </p:spPr>
      </p:sp>
      <p:grpSp>
        <p:nvGrpSpPr>
          <p:cNvPr name="Group 12" id="12"/>
          <p:cNvGrpSpPr/>
          <p:nvPr/>
        </p:nvGrpSpPr>
        <p:grpSpPr>
          <a:xfrm rot="-3140910">
            <a:off x="5222816" y="612348"/>
            <a:ext cx="4068424" cy="693222"/>
            <a:chOff x="0" y="0"/>
            <a:chExt cx="1533144" cy="261234"/>
          </a:xfrm>
        </p:grpSpPr>
        <p:sp>
          <p:nvSpPr>
            <p:cNvPr name="Freeform 13" id="13"/>
            <p:cNvSpPr/>
            <p:nvPr/>
          </p:nvSpPr>
          <p:spPr>
            <a:xfrm flipH="false" flipV="false" rot="0">
              <a:off x="0" y="0"/>
              <a:ext cx="1533144" cy="261234"/>
            </a:xfrm>
            <a:custGeom>
              <a:avLst/>
              <a:gdLst/>
              <a:ahLst/>
              <a:cxnLst/>
              <a:rect r="r" b="b" t="t" l="l"/>
              <a:pathLst>
                <a:path h="261234" w="1533144">
                  <a:moveTo>
                    <a:pt x="1329944" y="0"/>
                  </a:moveTo>
                  <a:lnTo>
                    <a:pt x="0" y="0"/>
                  </a:lnTo>
                  <a:lnTo>
                    <a:pt x="203200" y="261234"/>
                  </a:lnTo>
                  <a:lnTo>
                    <a:pt x="1533144" y="261234"/>
                  </a:lnTo>
                  <a:lnTo>
                    <a:pt x="1329944" y="0"/>
                  </a:lnTo>
                  <a:close/>
                </a:path>
              </a:pathLst>
            </a:custGeom>
            <a:solidFill>
              <a:srgbClr val="FFBC00"/>
            </a:solidFill>
          </p:spPr>
        </p:sp>
        <p:sp>
          <p:nvSpPr>
            <p:cNvPr name="TextBox 14" id="14"/>
            <p:cNvSpPr txBox="true"/>
            <p:nvPr/>
          </p:nvSpPr>
          <p:spPr>
            <a:xfrm>
              <a:off x="101600" y="-57150"/>
              <a:ext cx="1329944" cy="31838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7646715">
            <a:off x="4882352" y="1013509"/>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16" id="16"/>
          <p:cNvGrpSpPr/>
          <p:nvPr/>
        </p:nvGrpSpPr>
        <p:grpSpPr>
          <a:xfrm rot="-3140910">
            <a:off x="5581482" y="734175"/>
            <a:ext cx="4525889" cy="693222"/>
            <a:chOff x="0" y="0"/>
            <a:chExt cx="1705535" cy="261234"/>
          </a:xfrm>
        </p:grpSpPr>
        <p:sp>
          <p:nvSpPr>
            <p:cNvPr name="Freeform 17" id="17"/>
            <p:cNvSpPr/>
            <p:nvPr/>
          </p:nvSpPr>
          <p:spPr>
            <a:xfrm flipH="false" flipV="false" rot="0">
              <a:off x="0" y="0"/>
              <a:ext cx="1705535" cy="261234"/>
            </a:xfrm>
            <a:custGeom>
              <a:avLst/>
              <a:gdLst/>
              <a:ahLst/>
              <a:cxnLst/>
              <a:rect r="r" b="b" t="t" l="l"/>
              <a:pathLst>
                <a:path h="261234" w="1705535">
                  <a:moveTo>
                    <a:pt x="1502335" y="0"/>
                  </a:moveTo>
                  <a:lnTo>
                    <a:pt x="0" y="0"/>
                  </a:lnTo>
                  <a:lnTo>
                    <a:pt x="203200" y="261234"/>
                  </a:lnTo>
                  <a:lnTo>
                    <a:pt x="1705535" y="261234"/>
                  </a:lnTo>
                  <a:lnTo>
                    <a:pt x="1502335" y="0"/>
                  </a:lnTo>
                  <a:close/>
                </a:path>
              </a:pathLst>
            </a:custGeom>
            <a:solidFill>
              <a:srgbClr val="ED9B0F"/>
            </a:solidFill>
          </p:spPr>
        </p:sp>
        <p:sp>
          <p:nvSpPr>
            <p:cNvPr name="TextBox 18" id="18"/>
            <p:cNvSpPr txBox="true"/>
            <p:nvPr/>
          </p:nvSpPr>
          <p:spPr>
            <a:xfrm>
              <a:off x="101600" y="-57150"/>
              <a:ext cx="1502335" cy="31838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3220314">
            <a:off x="728059" y="1952455"/>
            <a:ext cx="9148440" cy="999835"/>
            <a:chOff x="0" y="0"/>
            <a:chExt cx="2554105" cy="279139"/>
          </a:xfrm>
        </p:grpSpPr>
        <p:sp>
          <p:nvSpPr>
            <p:cNvPr name="Freeform 20" id="20"/>
            <p:cNvSpPr/>
            <p:nvPr/>
          </p:nvSpPr>
          <p:spPr>
            <a:xfrm flipH="false" flipV="false" rot="0">
              <a:off x="0" y="0"/>
              <a:ext cx="2554105" cy="279139"/>
            </a:xfrm>
            <a:custGeom>
              <a:avLst/>
              <a:gdLst/>
              <a:ahLst/>
              <a:cxnLst/>
              <a:rect r="r" b="b" t="t" l="l"/>
              <a:pathLst>
                <a:path h="279139" w="2554105">
                  <a:moveTo>
                    <a:pt x="203200" y="0"/>
                  </a:moveTo>
                  <a:lnTo>
                    <a:pt x="2554105" y="0"/>
                  </a:lnTo>
                  <a:lnTo>
                    <a:pt x="2350905" y="279139"/>
                  </a:lnTo>
                  <a:lnTo>
                    <a:pt x="0" y="279139"/>
                  </a:lnTo>
                  <a:lnTo>
                    <a:pt x="203200" y="0"/>
                  </a:lnTo>
                  <a:close/>
                </a:path>
              </a:pathLst>
            </a:custGeom>
            <a:solidFill>
              <a:srgbClr val="ED9B0F"/>
            </a:solidFill>
          </p:spPr>
        </p:sp>
        <p:sp>
          <p:nvSpPr>
            <p:cNvPr name="TextBox 21" id="21"/>
            <p:cNvSpPr txBox="true"/>
            <p:nvPr/>
          </p:nvSpPr>
          <p:spPr>
            <a:xfrm>
              <a:off x="101600" y="-57150"/>
              <a:ext cx="2350905" cy="33628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3220314">
            <a:off x="4431127" y="8639462"/>
            <a:ext cx="4915281" cy="769791"/>
            <a:chOff x="0" y="0"/>
            <a:chExt cx="1782359" cy="279139"/>
          </a:xfrm>
        </p:grpSpPr>
        <p:sp>
          <p:nvSpPr>
            <p:cNvPr name="Freeform 23" id="23"/>
            <p:cNvSpPr/>
            <p:nvPr/>
          </p:nvSpPr>
          <p:spPr>
            <a:xfrm flipH="false" flipV="false" rot="0">
              <a:off x="0" y="0"/>
              <a:ext cx="1782359" cy="279139"/>
            </a:xfrm>
            <a:custGeom>
              <a:avLst/>
              <a:gdLst/>
              <a:ahLst/>
              <a:cxnLst/>
              <a:rect r="r" b="b" t="t" l="l"/>
              <a:pathLst>
                <a:path h="279139" w="1782359">
                  <a:moveTo>
                    <a:pt x="203200" y="0"/>
                  </a:moveTo>
                  <a:lnTo>
                    <a:pt x="1782359" y="0"/>
                  </a:lnTo>
                  <a:lnTo>
                    <a:pt x="1579159" y="279139"/>
                  </a:lnTo>
                  <a:lnTo>
                    <a:pt x="0" y="279139"/>
                  </a:lnTo>
                  <a:lnTo>
                    <a:pt x="203200" y="0"/>
                  </a:lnTo>
                  <a:close/>
                </a:path>
              </a:pathLst>
            </a:custGeom>
            <a:solidFill>
              <a:srgbClr val="ED9B0F"/>
            </a:solidFill>
          </p:spPr>
        </p:sp>
        <p:sp>
          <p:nvSpPr>
            <p:cNvPr name="TextBox 24" id="24"/>
            <p:cNvSpPr txBox="true"/>
            <p:nvPr/>
          </p:nvSpPr>
          <p:spPr>
            <a:xfrm>
              <a:off x="101600" y="-57150"/>
              <a:ext cx="1579159" cy="336289"/>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3218702">
            <a:off x="4604946" y="8961707"/>
            <a:ext cx="4841514" cy="229972"/>
          </a:xfrm>
          <a:custGeom>
            <a:avLst/>
            <a:gdLst/>
            <a:ahLst/>
            <a:cxnLst/>
            <a:rect r="r" b="b" t="t" l="l"/>
            <a:pathLst>
              <a:path h="229972" w="4841514">
                <a:moveTo>
                  <a:pt x="0" y="0"/>
                </a:moveTo>
                <a:lnTo>
                  <a:pt x="4841515" y="0"/>
                </a:lnTo>
                <a:lnTo>
                  <a:pt x="4841515" y="229972"/>
                </a:lnTo>
                <a:lnTo>
                  <a:pt x="0" y="229972"/>
                </a:lnTo>
                <a:lnTo>
                  <a:pt x="0" y="0"/>
                </a:lnTo>
                <a:close/>
              </a:path>
            </a:pathLst>
          </a:custGeom>
          <a:blipFill>
            <a:blip r:embed="rId3">
              <a:alphaModFix amt="70000"/>
            </a:blip>
            <a:stretch>
              <a:fillRect l="0" t="0" r="0" b="0"/>
            </a:stretch>
          </a:blipFill>
        </p:spPr>
      </p:sp>
      <p:grpSp>
        <p:nvGrpSpPr>
          <p:cNvPr name="Group 26" id="26"/>
          <p:cNvGrpSpPr/>
          <p:nvPr/>
        </p:nvGrpSpPr>
        <p:grpSpPr>
          <a:xfrm rot="3220314">
            <a:off x="4752752" y="8373962"/>
            <a:ext cx="5493791" cy="929094"/>
            <a:chOff x="0" y="0"/>
            <a:chExt cx="1650564" cy="279139"/>
          </a:xfrm>
        </p:grpSpPr>
        <p:sp>
          <p:nvSpPr>
            <p:cNvPr name="Freeform 27" id="27"/>
            <p:cNvSpPr/>
            <p:nvPr/>
          </p:nvSpPr>
          <p:spPr>
            <a:xfrm flipH="false" flipV="false" rot="0">
              <a:off x="0" y="0"/>
              <a:ext cx="1650564" cy="279139"/>
            </a:xfrm>
            <a:custGeom>
              <a:avLst/>
              <a:gdLst/>
              <a:ahLst/>
              <a:cxnLst/>
              <a:rect r="r" b="b" t="t" l="l"/>
              <a:pathLst>
                <a:path h="279139" w="1650564">
                  <a:moveTo>
                    <a:pt x="203200" y="0"/>
                  </a:moveTo>
                  <a:lnTo>
                    <a:pt x="1650564" y="0"/>
                  </a:lnTo>
                  <a:lnTo>
                    <a:pt x="1447364" y="279139"/>
                  </a:lnTo>
                  <a:lnTo>
                    <a:pt x="0" y="279139"/>
                  </a:lnTo>
                  <a:lnTo>
                    <a:pt x="203200" y="0"/>
                  </a:lnTo>
                  <a:close/>
                </a:path>
              </a:pathLst>
            </a:custGeom>
            <a:solidFill>
              <a:srgbClr val="FFBC00"/>
            </a:solidFill>
          </p:spPr>
        </p:sp>
        <p:sp>
          <p:nvSpPr>
            <p:cNvPr name="TextBox 28" id="28"/>
            <p:cNvSpPr txBox="true"/>
            <p:nvPr/>
          </p:nvSpPr>
          <p:spPr>
            <a:xfrm>
              <a:off x="101600" y="-57150"/>
              <a:ext cx="1447364" cy="336289"/>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3140910">
            <a:off x="404529" y="8766415"/>
            <a:ext cx="9453283" cy="1008385"/>
            <a:chOff x="0" y="0"/>
            <a:chExt cx="2448979" cy="261234"/>
          </a:xfrm>
        </p:grpSpPr>
        <p:sp>
          <p:nvSpPr>
            <p:cNvPr name="Freeform 30" id="30"/>
            <p:cNvSpPr/>
            <p:nvPr/>
          </p:nvSpPr>
          <p:spPr>
            <a:xfrm flipH="false" flipV="false" rot="0">
              <a:off x="0" y="0"/>
              <a:ext cx="2448979" cy="261234"/>
            </a:xfrm>
            <a:custGeom>
              <a:avLst/>
              <a:gdLst/>
              <a:ahLst/>
              <a:cxnLst/>
              <a:rect r="r" b="b" t="t" l="l"/>
              <a:pathLst>
                <a:path h="261234" w="2448979">
                  <a:moveTo>
                    <a:pt x="2245779" y="0"/>
                  </a:moveTo>
                  <a:lnTo>
                    <a:pt x="0" y="0"/>
                  </a:lnTo>
                  <a:lnTo>
                    <a:pt x="203200" y="261234"/>
                  </a:lnTo>
                  <a:lnTo>
                    <a:pt x="2448979" y="261234"/>
                  </a:lnTo>
                  <a:lnTo>
                    <a:pt x="2245779" y="0"/>
                  </a:lnTo>
                  <a:close/>
                </a:path>
              </a:pathLst>
            </a:custGeom>
            <a:solidFill>
              <a:srgbClr val="ED9B0F"/>
            </a:solidFill>
          </p:spPr>
        </p:sp>
        <p:sp>
          <p:nvSpPr>
            <p:cNvPr name="TextBox 31" id="31"/>
            <p:cNvSpPr txBox="true"/>
            <p:nvPr/>
          </p:nvSpPr>
          <p:spPr>
            <a:xfrm>
              <a:off x="101600" y="-57150"/>
              <a:ext cx="2245779" cy="318384"/>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3227801">
            <a:off x="1629251" y="1694836"/>
            <a:ext cx="7276226" cy="345621"/>
          </a:xfrm>
          <a:custGeom>
            <a:avLst/>
            <a:gdLst/>
            <a:ahLst/>
            <a:cxnLst/>
            <a:rect r="r" b="b" t="t" l="l"/>
            <a:pathLst>
              <a:path h="345621" w="7276226">
                <a:moveTo>
                  <a:pt x="0" y="0"/>
                </a:moveTo>
                <a:lnTo>
                  <a:pt x="7276225" y="0"/>
                </a:lnTo>
                <a:lnTo>
                  <a:pt x="7276225" y="345621"/>
                </a:lnTo>
                <a:lnTo>
                  <a:pt x="0" y="345621"/>
                </a:lnTo>
                <a:lnTo>
                  <a:pt x="0" y="0"/>
                </a:lnTo>
                <a:close/>
              </a:path>
            </a:pathLst>
          </a:custGeom>
          <a:blipFill>
            <a:blip r:embed="rId3">
              <a:alphaModFix amt="70000"/>
            </a:blip>
            <a:stretch>
              <a:fillRect l="0" t="0" r="0" b="0"/>
            </a:stretch>
          </a:blipFill>
        </p:spPr>
      </p:sp>
      <p:sp>
        <p:nvSpPr>
          <p:cNvPr name="Freeform 33" id="33"/>
          <p:cNvSpPr/>
          <p:nvPr/>
        </p:nvSpPr>
        <p:spPr>
          <a:xfrm flipH="false" flipV="false" rot="-3220336">
            <a:off x="654582" y="7879261"/>
            <a:ext cx="9848529" cy="467805"/>
          </a:xfrm>
          <a:custGeom>
            <a:avLst/>
            <a:gdLst/>
            <a:ahLst/>
            <a:cxnLst/>
            <a:rect r="r" b="b" t="t" l="l"/>
            <a:pathLst>
              <a:path h="467805" w="9848529">
                <a:moveTo>
                  <a:pt x="0" y="0"/>
                </a:moveTo>
                <a:lnTo>
                  <a:pt x="9848529" y="0"/>
                </a:lnTo>
                <a:lnTo>
                  <a:pt x="9848529" y="467806"/>
                </a:lnTo>
                <a:lnTo>
                  <a:pt x="0" y="467806"/>
                </a:lnTo>
                <a:lnTo>
                  <a:pt x="0" y="0"/>
                </a:lnTo>
                <a:close/>
              </a:path>
            </a:pathLst>
          </a:custGeom>
          <a:blipFill>
            <a:blip r:embed="rId3">
              <a:alphaModFix amt="70000"/>
            </a:blip>
            <a:stretch>
              <a:fillRect l="0" t="0" r="0" b="0"/>
            </a:stretch>
          </a:blipFill>
        </p:spPr>
      </p:sp>
      <p:grpSp>
        <p:nvGrpSpPr>
          <p:cNvPr name="Group 34" id="34"/>
          <p:cNvGrpSpPr/>
          <p:nvPr/>
        </p:nvGrpSpPr>
        <p:grpSpPr>
          <a:xfrm rot="3220314">
            <a:off x="1494287" y="744389"/>
            <a:ext cx="8169120" cy="1020910"/>
            <a:chOff x="0" y="0"/>
            <a:chExt cx="2233613" cy="279139"/>
          </a:xfrm>
        </p:grpSpPr>
        <p:sp>
          <p:nvSpPr>
            <p:cNvPr name="Freeform 35" id="35"/>
            <p:cNvSpPr/>
            <p:nvPr/>
          </p:nvSpPr>
          <p:spPr>
            <a:xfrm flipH="false" flipV="false" rot="0">
              <a:off x="0" y="0"/>
              <a:ext cx="2233613" cy="279139"/>
            </a:xfrm>
            <a:custGeom>
              <a:avLst/>
              <a:gdLst/>
              <a:ahLst/>
              <a:cxnLst/>
              <a:rect r="r" b="b" t="t" l="l"/>
              <a:pathLst>
                <a:path h="279139" w="2233613">
                  <a:moveTo>
                    <a:pt x="203200" y="0"/>
                  </a:moveTo>
                  <a:lnTo>
                    <a:pt x="2233613" y="0"/>
                  </a:lnTo>
                  <a:lnTo>
                    <a:pt x="2030413" y="279139"/>
                  </a:lnTo>
                  <a:lnTo>
                    <a:pt x="0" y="279139"/>
                  </a:lnTo>
                  <a:lnTo>
                    <a:pt x="203200" y="0"/>
                  </a:lnTo>
                  <a:close/>
                </a:path>
              </a:pathLst>
            </a:custGeom>
            <a:solidFill>
              <a:srgbClr val="FFBC00"/>
            </a:solidFill>
          </p:spPr>
        </p:sp>
        <p:sp>
          <p:nvSpPr>
            <p:cNvPr name="TextBox 36" id="36"/>
            <p:cNvSpPr txBox="true"/>
            <p:nvPr/>
          </p:nvSpPr>
          <p:spPr>
            <a:xfrm>
              <a:off x="101600" y="-57150"/>
              <a:ext cx="2030413" cy="33628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3140910">
            <a:off x="415814" y="7163378"/>
            <a:ext cx="9430714" cy="1005978"/>
            <a:chOff x="0" y="0"/>
            <a:chExt cx="2448979" cy="261234"/>
          </a:xfrm>
        </p:grpSpPr>
        <p:sp>
          <p:nvSpPr>
            <p:cNvPr name="Freeform 38" id="38"/>
            <p:cNvSpPr/>
            <p:nvPr/>
          </p:nvSpPr>
          <p:spPr>
            <a:xfrm flipH="false" flipV="false" rot="0">
              <a:off x="0" y="0"/>
              <a:ext cx="2448979" cy="261234"/>
            </a:xfrm>
            <a:custGeom>
              <a:avLst/>
              <a:gdLst/>
              <a:ahLst/>
              <a:cxnLst/>
              <a:rect r="r" b="b" t="t" l="l"/>
              <a:pathLst>
                <a:path h="261234" w="2448979">
                  <a:moveTo>
                    <a:pt x="2245779" y="0"/>
                  </a:moveTo>
                  <a:lnTo>
                    <a:pt x="0" y="0"/>
                  </a:lnTo>
                  <a:lnTo>
                    <a:pt x="203200" y="261234"/>
                  </a:lnTo>
                  <a:lnTo>
                    <a:pt x="2448979" y="261234"/>
                  </a:lnTo>
                  <a:lnTo>
                    <a:pt x="2245779" y="0"/>
                  </a:lnTo>
                  <a:close/>
                </a:path>
              </a:pathLst>
            </a:custGeom>
            <a:solidFill>
              <a:srgbClr val="FFBC00"/>
            </a:solidFill>
          </p:spPr>
        </p:sp>
        <p:sp>
          <p:nvSpPr>
            <p:cNvPr name="TextBox 39" id="39"/>
            <p:cNvSpPr txBox="true"/>
            <p:nvPr/>
          </p:nvSpPr>
          <p:spPr>
            <a:xfrm>
              <a:off x="101600" y="-57150"/>
              <a:ext cx="2245779" cy="318384"/>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8848604" y="1911907"/>
            <a:ext cx="8410696" cy="1965325"/>
          </a:xfrm>
          <a:prstGeom prst="rect">
            <a:avLst/>
          </a:prstGeom>
        </p:spPr>
        <p:txBody>
          <a:bodyPr anchor="t" rtlCol="false" tIns="0" lIns="0" bIns="0" rIns="0">
            <a:spAutoFit/>
          </a:bodyPr>
          <a:lstStyle/>
          <a:p>
            <a:pPr algn="r">
              <a:lnSpc>
                <a:spcPts val="2600"/>
              </a:lnSpc>
            </a:pPr>
            <a:r>
              <a:rPr lang="en-US" sz="2000">
                <a:solidFill>
                  <a:srgbClr val="000000"/>
                </a:solidFill>
                <a:latin typeface="Poppins"/>
                <a:ea typeface="Poppins"/>
                <a:cs typeface="Poppins"/>
                <a:sym typeface="Poppins"/>
              </a:rPr>
              <a:t>Un paradigma de programación es un enfoque o estilo particular de programación que guía y estructura el desarrollo de software. Un paradigma define la manera en que los programadores conceptualizan y organizan los problemas que deben resolver, y dicta cómo se deben estructurar las soluciones en términos de lenguajes de programación y metodologías.</a:t>
            </a:r>
          </a:p>
        </p:txBody>
      </p:sp>
      <p:sp>
        <p:nvSpPr>
          <p:cNvPr name="TextBox 41" id="41"/>
          <p:cNvSpPr txBox="true"/>
          <p:nvPr/>
        </p:nvSpPr>
        <p:spPr>
          <a:xfrm rot="0">
            <a:off x="8774067" y="1019175"/>
            <a:ext cx="8485233" cy="687705"/>
          </a:xfrm>
          <a:prstGeom prst="rect">
            <a:avLst/>
          </a:prstGeom>
        </p:spPr>
        <p:txBody>
          <a:bodyPr anchor="t" rtlCol="false" tIns="0" lIns="0" bIns="0" rIns="0">
            <a:spAutoFit/>
          </a:bodyPr>
          <a:lstStyle/>
          <a:p>
            <a:pPr algn="r">
              <a:lnSpc>
                <a:spcPts val="5084"/>
              </a:lnSpc>
            </a:pPr>
            <a:r>
              <a:rPr lang="en-US" sz="4499" spc="-134">
                <a:solidFill>
                  <a:srgbClr val="000000"/>
                </a:solidFill>
                <a:latin typeface="Poppins Bold"/>
                <a:ea typeface="Poppins Bold"/>
                <a:cs typeface="Poppins Bold"/>
                <a:sym typeface="Poppins Bold"/>
              </a:rPr>
              <a:t>Paradigmas de programación</a:t>
            </a:r>
          </a:p>
        </p:txBody>
      </p:sp>
      <p:sp>
        <p:nvSpPr>
          <p:cNvPr name="TextBox 42" id="42"/>
          <p:cNvSpPr txBox="true"/>
          <p:nvPr/>
        </p:nvSpPr>
        <p:spPr>
          <a:xfrm rot="0">
            <a:off x="9144000" y="4425315"/>
            <a:ext cx="8115300" cy="4832985"/>
          </a:xfrm>
          <a:prstGeom prst="rect">
            <a:avLst/>
          </a:prstGeom>
        </p:spPr>
        <p:txBody>
          <a:bodyPr anchor="t" rtlCol="false" tIns="0" lIns="0" bIns="0" rIns="0">
            <a:spAutoFit/>
          </a:bodyPr>
          <a:lstStyle/>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Programación Imperativa</a:t>
            </a:r>
            <a:r>
              <a:rPr lang="en-US" sz="2099">
                <a:solidFill>
                  <a:srgbClr val="000000"/>
                </a:solidFill>
                <a:latin typeface="Poppins"/>
                <a:ea typeface="Poppins"/>
                <a:cs typeface="Poppins"/>
                <a:sym typeface="Poppins"/>
              </a:rPr>
              <a:t>: Enfocada en ejecutar instrucciones secuenciales que modifican el estado del programa. </a:t>
            </a:r>
          </a:p>
          <a:p>
            <a:pPr algn="l">
              <a:lnSpc>
                <a:spcPts val="2939"/>
              </a:lnSpc>
            </a:pPr>
          </a:p>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Programación Orientada a Objetos (OOP)</a:t>
            </a:r>
            <a:r>
              <a:rPr lang="en-US" sz="2099">
                <a:solidFill>
                  <a:srgbClr val="000000"/>
                </a:solidFill>
                <a:latin typeface="Poppins"/>
                <a:ea typeface="Poppins"/>
                <a:cs typeface="Poppins"/>
                <a:sym typeface="Poppins"/>
              </a:rPr>
              <a:t>: Organiza el software en objetos que encapsulan datos y comportamientos. Ejemplos: Java</a:t>
            </a:r>
          </a:p>
          <a:p>
            <a:pPr algn="l">
              <a:lnSpc>
                <a:spcPts val="2939"/>
              </a:lnSpc>
            </a:pPr>
          </a:p>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Programación Funcional</a:t>
            </a:r>
            <a:r>
              <a:rPr lang="en-US" sz="2099">
                <a:solidFill>
                  <a:srgbClr val="000000"/>
                </a:solidFill>
                <a:latin typeface="Poppins"/>
                <a:ea typeface="Poppins"/>
                <a:cs typeface="Poppins"/>
                <a:sym typeface="Poppins"/>
              </a:rPr>
              <a:t>: Se basa en funciones puras, evitando el estado mutable y los efectos secundarios.</a:t>
            </a:r>
          </a:p>
          <a:p>
            <a:pPr algn="l">
              <a:lnSpc>
                <a:spcPts val="2939"/>
              </a:lnSpc>
            </a:pPr>
          </a:p>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Programación Declarativa</a:t>
            </a:r>
            <a:r>
              <a:rPr lang="en-US" sz="2099">
                <a:solidFill>
                  <a:srgbClr val="000000"/>
                </a:solidFill>
                <a:latin typeface="Poppins"/>
                <a:ea typeface="Poppins"/>
                <a:cs typeface="Poppins"/>
                <a:sym typeface="Poppins"/>
              </a:rPr>
              <a:t>: El programador especifica qué se debe hacer, no cómo hacerlo. Ejemplos: SQL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25068" y="12"/>
            <a:ext cx="7516417" cy="10286035"/>
            <a:chOff x="0" y="0"/>
            <a:chExt cx="23248112" cy="31814478"/>
          </a:xfrm>
        </p:grpSpPr>
        <p:sp>
          <p:nvSpPr>
            <p:cNvPr name="Freeform 3" id="3"/>
            <p:cNvSpPr/>
            <p:nvPr/>
          </p:nvSpPr>
          <p:spPr>
            <a:xfrm flipH="false" flipV="false" rot="0">
              <a:off x="0" y="0"/>
              <a:ext cx="23248113" cy="31814517"/>
            </a:xfrm>
            <a:custGeom>
              <a:avLst/>
              <a:gdLst/>
              <a:ahLst/>
              <a:cxnLst/>
              <a:rect r="r" b="b" t="t" l="l"/>
              <a:pathLst>
                <a:path h="31814517" w="23248113">
                  <a:moveTo>
                    <a:pt x="10775061" y="0"/>
                  </a:moveTo>
                  <a:lnTo>
                    <a:pt x="0" y="14652625"/>
                  </a:lnTo>
                  <a:lnTo>
                    <a:pt x="13368910" y="31814517"/>
                  </a:lnTo>
                  <a:lnTo>
                    <a:pt x="23248113" y="31814517"/>
                  </a:lnTo>
                  <a:lnTo>
                    <a:pt x="23248113" y="0"/>
                  </a:lnTo>
                  <a:close/>
                </a:path>
              </a:pathLst>
            </a:custGeom>
            <a:blipFill>
              <a:blip r:embed="rId2"/>
              <a:stretch>
                <a:fillRect l="-52699" t="0" r="-52699" b="0"/>
              </a:stretch>
            </a:blipFill>
          </p:spPr>
        </p:sp>
      </p:grpSp>
      <p:grpSp>
        <p:nvGrpSpPr>
          <p:cNvPr name="Group 4" id="4"/>
          <p:cNvGrpSpPr/>
          <p:nvPr/>
        </p:nvGrpSpPr>
        <p:grpSpPr>
          <a:xfrm rot="-10800000">
            <a:off x="10016153" y="-513917"/>
            <a:ext cx="4209272" cy="2700338"/>
            <a:chOff x="0" y="0"/>
            <a:chExt cx="1108615" cy="711200"/>
          </a:xfrm>
        </p:grpSpPr>
        <p:sp>
          <p:nvSpPr>
            <p:cNvPr name="Freeform 5" id="5"/>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6" id="6"/>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711677">
            <a:off x="9500238" y="533163"/>
            <a:ext cx="3847506" cy="182757"/>
          </a:xfrm>
          <a:custGeom>
            <a:avLst/>
            <a:gdLst/>
            <a:ahLst/>
            <a:cxnLst/>
            <a:rect r="r" b="b" t="t" l="l"/>
            <a:pathLst>
              <a:path h="182757" w="3847506">
                <a:moveTo>
                  <a:pt x="0" y="0"/>
                </a:moveTo>
                <a:lnTo>
                  <a:pt x="3847505" y="0"/>
                </a:lnTo>
                <a:lnTo>
                  <a:pt x="3847505" y="182756"/>
                </a:lnTo>
                <a:lnTo>
                  <a:pt x="0" y="182756"/>
                </a:lnTo>
                <a:lnTo>
                  <a:pt x="0" y="0"/>
                </a:lnTo>
                <a:close/>
              </a:path>
            </a:pathLst>
          </a:custGeom>
          <a:blipFill>
            <a:blip r:embed="rId3">
              <a:alphaModFix amt="70000"/>
            </a:blip>
            <a:stretch>
              <a:fillRect l="0" t="0" r="0" b="0"/>
            </a:stretch>
          </a:blipFill>
        </p:spPr>
      </p:sp>
      <p:grpSp>
        <p:nvGrpSpPr>
          <p:cNvPr name="Group 8" id="8"/>
          <p:cNvGrpSpPr/>
          <p:nvPr/>
        </p:nvGrpSpPr>
        <p:grpSpPr>
          <a:xfrm rot="-7675271">
            <a:off x="9303017" y="686757"/>
            <a:ext cx="3959087" cy="583251"/>
            <a:chOff x="0" y="0"/>
            <a:chExt cx="1807584" cy="266293"/>
          </a:xfrm>
        </p:grpSpPr>
        <p:sp>
          <p:nvSpPr>
            <p:cNvPr name="Freeform 9" id="9"/>
            <p:cNvSpPr/>
            <p:nvPr/>
          </p:nvSpPr>
          <p:spPr>
            <a:xfrm flipH="false" flipV="false" rot="0">
              <a:off x="0" y="0"/>
              <a:ext cx="1807584" cy="266293"/>
            </a:xfrm>
            <a:custGeom>
              <a:avLst/>
              <a:gdLst/>
              <a:ahLst/>
              <a:cxnLst/>
              <a:rect r="r" b="b" t="t" l="l"/>
              <a:pathLst>
                <a:path h="266293" w="1807584">
                  <a:moveTo>
                    <a:pt x="1604384" y="0"/>
                  </a:moveTo>
                  <a:lnTo>
                    <a:pt x="0" y="0"/>
                  </a:lnTo>
                  <a:lnTo>
                    <a:pt x="203200" y="266293"/>
                  </a:lnTo>
                  <a:lnTo>
                    <a:pt x="1807584" y="266293"/>
                  </a:lnTo>
                  <a:lnTo>
                    <a:pt x="1604384" y="0"/>
                  </a:lnTo>
                  <a:close/>
                </a:path>
              </a:pathLst>
            </a:custGeom>
            <a:solidFill>
              <a:srgbClr val="FFBC00"/>
            </a:solidFill>
          </p:spPr>
        </p:sp>
        <p:sp>
          <p:nvSpPr>
            <p:cNvPr name="TextBox 10" id="10"/>
            <p:cNvSpPr txBox="true"/>
            <p:nvPr/>
          </p:nvSpPr>
          <p:spPr>
            <a:xfrm>
              <a:off x="101600" y="-57150"/>
              <a:ext cx="1604384" cy="32344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7657944">
            <a:off x="8499809" y="721266"/>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12" id="12"/>
          <p:cNvGrpSpPr/>
          <p:nvPr/>
        </p:nvGrpSpPr>
        <p:grpSpPr>
          <a:xfrm rot="-7667943">
            <a:off x="8266438" y="875005"/>
            <a:ext cx="4922211" cy="683724"/>
            <a:chOff x="0" y="0"/>
            <a:chExt cx="1917072" cy="266293"/>
          </a:xfrm>
        </p:grpSpPr>
        <p:sp>
          <p:nvSpPr>
            <p:cNvPr name="Freeform 13" id="13"/>
            <p:cNvSpPr/>
            <p:nvPr/>
          </p:nvSpPr>
          <p:spPr>
            <a:xfrm flipH="false" flipV="false" rot="0">
              <a:off x="0" y="0"/>
              <a:ext cx="1917072" cy="266293"/>
            </a:xfrm>
            <a:custGeom>
              <a:avLst/>
              <a:gdLst/>
              <a:ahLst/>
              <a:cxnLst/>
              <a:rect r="r" b="b" t="t" l="l"/>
              <a:pathLst>
                <a:path h="266293" w="1917072">
                  <a:moveTo>
                    <a:pt x="1713872" y="0"/>
                  </a:moveTo>
                  <a:lnTo>
                    <a:pt x="0" y="0"/>
                  </a:lnTo>
                  <a:lnTo>
                    <a:pt x="203200" y="266293"/>
                  </a:lnTo>
                  <a:lnTo>
                    <a:pt x="1917072" y="266293"/>
                  </a:lnTo>
                  <a:lnTo>
                    <a:pt x="1713872" y="0"/>
                  </a:lnTo>
                  <a:close/>
                </a:path>
              </a:pathLst>
            </a:custGeom>
            <a:solidFill>
              <a:srgbClr val="ED9B0F"/>
            </a:solidFill>
          </p:spPr>
        </p:sp>
        <p:sp>
          <p:nvSpPr>
            <p:cNvPr name="TextBox 14" id="14"/>
            <p:cNvSpPr txBox="true"/>
            <p:nvPr/>
          </p:nvSpPr>
          <p:spPr>
            <a:xfrm>
              <a:off x="101600" y="-57150"/>
              <a:ext cx="1713872" cy="32344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898349" y="7538995"/>
            <a:ext cx="4684928" cy="3005481"/>
            <a:chOff x="0" y="0"/>
            <a:chExt cx="1108615" cy="711200"/>
          </a:xfrm>
        </p:grpSpPr>
        <p:sp>
          <p:nvSpPr>
            <p:cNvPr name="Freeform 16" id="16"/>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17" id="17"/>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3254127">
            <a:off x="9982228" y="8948561"/>
            <a:ext cx="3847506" cy="182757"/>
          </a:xfrm>
          <a:custGeom>
            <a:avLst/>
            <a:gdLst/>
            <a:ahLst/>
            <a:cxnLst/>
            <a:rect r="r" b="b" t="t" l="l"/>
            <a:pathLst>
              <a:path h="182757" w="3847506">
                <a:moveTo>
                  <a:pt x="0" y="0"/>
                </a:moveTo>
                <a:lnTo>
                  <a:pt x="3847506" y="0"/>
                </a:lnTo>
                <a:lnTo>
                  <a:pt x="3847506" y="182756"/>
                </a:lnTo>
                <a:lnTo>
                  <a:pt x="0" y="182756"/>
                </a:lnTo>
                <a:lnTo>
                  <a:pt x="0" y="0"/>
                </a:lnTo>
                <a:close/>
              </a:path>
            </a:pathLst>
          </a:custGeom>
          <a:blipFill>
            <a:blip r:embed="rId3">
              <a:alphaModFix amt="70000"/>
            </a:blip>
            <a:stretch>
              <a:fillRect l="0" t="0" r="0" b="0"/>
            </a:stretch>
          </a:blipFill>
        </p:spPr>
      </p:sp>
      <p:grpSp>
        <p:nvGrpSpPr>
          <p:cNvPr name="Group 19" id="19"/>
          <p:cNvGrpSpPr/>
          <p:nvPr/>
        </p:nvGrpSpPr>
        <p:grpSpPr>
          <a:xfrm rot="-3233192">
            <a:off x="9350409" y="8940314"/>
            <a:ext cx="3959087" cy="583251"/>
            <a:chOff x="0" y="0"/>
            <a:chExt cx="1807584" cy="266293"/>
          </a:xfrm>
        </p:grpSpPr>
        <p:sp>
          <p:nvSpPr>
            <p:cNvPr name="Freeform 20" id="20"/>
            <p:cNvSpPr/>
            <p:nvPr/>
          </p:nvSpPr>
          <p:spPr>
            <a:xfrm flipH="false" flipV="false" rot="0">
              <a:off x="0" y="0"/>
              <a:ext cx="1807584" cy="266293"/>
            </a:xfrm>
            <a:custGeom>
              <a:avLst/>
              <a:gdLst/>
              <a:ahLst/>
              <a:cxnLst/>
              <a:rect r="r" b="b" t="t" l="l"/>
              <a:pathLst>
                <a:path h="266293" w="1807584">
                  <a:moveTo>
                    <a:pt x="1604384" y="0"/>
                  </a:moveTo>
                  <a:lnTo>
                    <a:pt x="0" y="0"/>
                  </a:lnTo>
                  <a:lnTo>
                    <a:pt x="203200" y="266293"/>
                  </a:lnTo>
                  <a:lnTo>
                    <a:pt x="1807584" y="266293"/>
                  </a:lnTo>
                  <a:lnTo>
                    <a:pt x="1604384" y="0"/>
                  </a:lnTo>
                  <a:close/>
                </a:path>
              </a:pathLst>
            </a:custGeom>
            <a:solidFill>
              <a:srgbClr val="ED9B0F"/>
            </a:solidFill>
          </p:spPr>
        </p:sp>
        <p:sp>
          <p:nvSpPr>
            <p:cNvPr name="TextBox 21" id="21"/>
            <p:cNvSpPr txBox="true"/>
            <p:nvPr/>
          </p:nvSpPr>
          <p:spPr>
            <a:xfrm>
              <a:off x="101600" y="-57150"/>
              <a:ext cx="1604384" cy="323443"/>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3254127">
            <a:off x="8803373" y="8926461"/>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23" id="23"/>
          <p:cNvGrpSpPr/>
          <p:nvPr/>
        </p:nvGrpSpPr>
        <p:grpSpPr>
          <a:xfrm rot="-3233192">
            <a:off x="7784102" y="8295552"/>
            <a:ext cx="5979904" cy="918583"/>
            <a:chOff x="0" y="0"/>
            <a:chExt cx="1733545" cy="266293"/>
          </a:xfrm>
        </p:grpSpPr>
        <p:sp>
          <p:nvSpPr>
            <p:cNvPr name="Freeform 24" id="24"/>
            <p:cNvSpPr/>
            <p:nvPr/>
          </p:nvSpPr>
          <p:spPr>
            <a:xfrm flipH="false" flipV="false" rot="0">
              <a:off x="0" y="0"/>
              <a:ext cx="1733545" cy="266293"/>
            </a:xfrm>
            <a:custGeom>
              <a:avLst/>
              <a:gdLst/>
              <a:ahLst/>
              <a:cxnLst/>
              <a:rect r="r" b="b" t="t" l="l"/>
              <a:pathLst>
                <a:path h="266293" w="1733545">
                  <a:moveTo>
                    <a:pt x="1530345" y="0"/>
                  </a:moveTo>
                  <a:lnTo>
                    <a:pt x="0" y="0"/>
                  </a:lnTo>
                  <a:lnTo>
                    <a:pt x="203200" y="266293"/>
                  </a:lnTo>
                  <a:lnTo>
                    <a:pt x="1733545" y="266293"/>
                  </a:lnTo>
                  <a:lnTo>
                    <a:pt x="1530345" y="0"/>
                  </a:lnTo>
                  <a:close/>
                </a:path>
              </a:pathLst>
            </a:custGeom>
            <a:solidFill>
              <a:srgbClr val="FFBC00"/>
            </a:solidFill>
          </p:spPr>
        </p:sp>
        <p:sp>
          <p:nvSpPr>
            <p:cNvPr name="TextBox 25" id="25"/>
            <p:cNvSpPr txBox="true"/>
            <p:nvPr/>
          </p:nvSpPr>
          <p:spPr>
            <a:xfrm>
              <a:off x="101600" y="-57150"/>
              <a:ext cx="1530345" cy="323443"/>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3136011">
            <a:off x="8438361" y="8768216"/>
            <a:ext cx="7412268" cy="352083"/>
          </a:xfrm>
          <a:custGeom>
            <a:avLst/>
            <a:gdLst/>
            <a:ahLst/>
            <a:cxnLst/>
            <a:rect r="r" b="b" t="t" l="l"/>
            <a:pathLst>
              <a:path h="352083" w="7412268">
                <a:moveTo>
                  <a:pt x="0" y="0"/>
                </a:moveTo>
                <a:lnTo>
                  <a:pt x="7412268" y="0"/>
                </a:lnTo>
                <a:lnTo>
                  <a:pt x="7412268" y="352083"/>
                </a:lnTo>
                <a:lnTo>
                  <a:pt x="0" y="352083"/>
                </a:lnTo>
                <a:lnTo>
                  <a:pt x="0" y="0"/>
                </a:lnTo>
                <a:close/>
              </a:path>
            </a:pathLst>
          </a:custGeom>
          <a:blipFill>
            <a:blip r:embed="rId3">
              <a:alphaModFix amt="70000"/>
            </a:blip>
            <a:stretch>
              <a:fillRect l="0" t="0" r="0" b="0"/>
            </a:stretch>
          </a:blipFill>
        </p:spPr>
      </p:sp>
      <p:grpSp>
        <p:nvGrpSpPr>
          <p:cNvPr name="Group 27" id="27"/>
          <p:cNvGrpSpPr/>
          <p:nvPr/>
        </p:nvGrpSpPr>
        <p:grpSpPr>
          <a:xfrm rot="3129624">
            <a:off x="7595385" y="10436466"/>
            <a:ext cx="14392473" cy="1344867"/>
            <a:chOff x="0" y="0"/>
            <a:chExt cx="2939684" cy="274691"/>
          </a:xfrm>
        </p:grpSpPr>
        <p:sp>
          <p:nvSpPr>
            <p:cNvPr name="Freeform 28" id="28"/>
            <p:cNvSpPr/>
            <p:nvPr/>
          </p:nvSpPr>
          <p:spPr>
            <a:xfrm flipH="false" flipV="false" rot="0">
              <a:off x="0" y="0"/>
              <a:ext cx="2939684" cy="274691"/>
            </a:xfrm>
            <a:custGeom>
              <a:avLst/>
              <a:gdLst/>
              <a:ahLst/>
              <a:cxnLst/>
              <a:rect r="r" b="b" t="t" l="l"/>
              <a:pathLst>
                <a:path h="274691" w="2939684">
                  <a:moveTo>
                    <a:pt x="203200" y="0"/>
                  </a:moveTo>
                  <a:lnTo>
                    <a:pt x="2939684" y="0"/>
                  </a:lnTo>
                  <a:lnTo>
                    <a:pt x="2736484" y="274691"/>
                  </a:lnTo>
                  <a:lnTo>
                    <a:pt x="0" y="274691"/>
                  </a:lnTo>
                  <a:lnTo>
                    <a:pt x="203200" y="0"/>
                  </a:lnTo>
                  <a:close/>
                </a:path>
              </a:pathLst>
            </a:custGeom>
            <a:solidFill>
              <a:srgbClr val="ED9B0F"/>
            </a:solidFill>
          </p:spPr>
        </p:sp>
        <p:sp>
          <p:nvSpPr>
            <p:cNvPr name="TextBox 29" id="29"/>
            <p:cNvSpPr txBox="true"/>
            <p:nvPr/>
          </p:nvSpPr>
          <p:spPr>
            <a:xfrm>
              <a:off x="101600" y="-57150"/>
              <a:ext cx="2736484" cy="33184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3233192">
            <a:off x="8162626" y="1547845"/>
            <a:ext cx="10147670" cy="990247"/>
            <a:chOff x="0" y="0"/>
            <a:chExt cx="2728865" cy="266293"/>
          </a:xfrm>
        </p:grpSpPr>
        <p:sp>
          <p:nvSpPr>
            <p:cNvPr name="Freeform 31" id="31"/>
            <p:cNvSpPr/>
            <p:nvPr/>
          </p:nvSpPr>
          <p:spPr>
            <a:xfrm flipH="false" flipV="false" rot="0">
              <a:off x="0" y="0"/>
              <a:ext cx="2728865" cy="266293"/>
            </a:xfrm>
            <a:custGeom>
              <a:avLst/>
              <a:gdLst/>
              <a:ahLst/>
              <a:cxnLst/>
              <a:rect r="r" b="b" t="t" l="l"/>
              <a:pathLst>
                <a:path h="266293" w="2728865">
                  <a:moveTo>
                    <a:pt x="2525665" y="0"/>
                  </a:moveTo>
                  <a:lnTo>
                    <a:pt x="0" y="0"/>
                  </a:lnTo>
                  <a:lnTo>
                    <a:pt x="203200" y="266293"/>
                  </a:lnTo>
                  <a:lnTo>
                    <a:pt x="2728865" y="266293"/>
                  </a:lnTo>
                  <a:lnTo>
                    <a:pt x="2525665" y="0"/>
                  </a:lnTo>
                  <a:close/>
                </a:path>
              </a:pathLst>
            </a:custGeom>
            <a:solidFill>
              <a:srgbClr val="ED9B0F"/>
            </a:solidFill>
          </p:spPr>
        </p:sp>
        <p:sp>
          <p:nvSpPr>
            <p:cNvPr name="TextBox 32" id="32"/>
            <p:cNvSpPr txBox="true"/>
            <p:nvPr/>
          </p:nvSpPr>
          <p:spPr>
            <a:xfrm>
              <a:off x="101600" y="-57150"/>
              <a:ext cx="2525665" cy="323443"/>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3237598">
            <a:off x="9362717" y="1629632"/>
            <a:ext cx="7276226" cy="345621"/>
          </a:xfrm>
          <a:custGeom>
            <a:avLst/>
            <a:gdLst/>
            <a:ahLst/>
            <a:cxnLst/>
            <a:rect r="r" b="b" t="t" l="l"/>
            <a:pathLst>
              <a:path h="345621" w="7276226">
                <a:moveTo>
                  <a:pt x="0" y="0"/>
                </a:moveTo>
                <a:lnTo>
                  <a:pt x="7276225" y="0"/>
                </a:lnTo>
                <a:lnTo>
                  <a:pt x="7276225" y="345620"/>
                </a:lnTo>
                <a:lnTo>
                  <a:pt x="0" y="345620"/>
                </a:lnTo>
                <a:lnTo>
                  <a:pt x="0" y="0"/>
                </a:lnTo>
                <a:close/>
              </a:path>
            </a:pathLst>
          </a:custGeom>
          <a:blipFill>
            <a:blip r:embed="rId3">
              <a:alphaModFix amt="70000"/>
            </a:blip>
            <a:stretch>
              <a:fillRect l="0" t="0" r="0" b="0"/>
            </a:stretch>
          </a:blipFill>
        </p:spPr>
      </p:sp>
      <p:sp>
        <p:nvSpPr>
          <p:cNvPr name="Freeform 34" id="34"/>
          <p:cNvSpPr/>
          <p:nvPr/>
        </p:nvSpPr>
        <p:spPr>
          <a:xfrm flipH="false" flipV="false" rot="3136011">
            <a:off x="7877542" y="8040249"/>
            <a:ext cx="9848529" cy="467805"/>
          </a:xfrm>
          <a:custGeom>
            <a:avLst/>
            <a:gdLst/>
            <a:ahLst/>
            <a:cxnLst/>
            <a:rect r="r" b="b" t="t" l="l"/>
            <a:pathLst>
              <a:path h="467805" w="9848529">
                <a:moveTo>
                  <a:pt x="0" y="0"/>
                </a:moveTo>
                <a:lnTo>
                  <a:pt x="9848529" y="0"/>
                </a:lnTo>
                <a:lnTo>
                  <a:pt x="9848529" y="467805"/>
                </a:lnTo>
                <a:lnTo>
                  <a:pt x="0" y="467805"/>
                </a:lnTo>
                <a:lnTo>
                  <a:pt x="0" y="0"/>
                </a:lnTo>
                <a:close/>
              </a:path>
            </a:pathLst>
          </a:custGeom>
          <a:blipFill>
            <a:blip r:embed="rId3">
              <a:alphaModFix amt="70000"/>
            </a:blip>
            <a:stretch>
              <a:fillRect l="0" t="0" r="0" b="0"/>
            </a:stretch>
          </a:blipFill>
        </p:spPr>
      </p:sp>
      <p:grpSp>
        <p:nvGrpSpPr>
          <p:cNvPr name="Group 35" id="35"/>
          <p:cNvGrpSpPr/>
          <p:nvPr/>
        </p:nvGrpSpPr>
        <p:grpSpPr>
          <a:xfrm rot="3129624">
            <a:off x="8143042" y="7729127"/>
            <a:ext cx="10890298" cy="1017616"/>
            <a:chOff x="0" y="0"/>
            <a:chExt cx="2939684" cy="274691"/>
          </a:xfrm>
        </p:grpSpPr>
        <p:sp>
          <p:nvSpPr>
            <p:cNvPr name="Freeform 36" id="36"/>
            <p:cNvSpPr/>
            <p:nvPr/>
          </p:nvSpPr>
          <p:spPr>
            <a:xfrm flipH="false" flipV="false" rot="0">
              <a:off x="0" y="0"/>
              <a:ext cx="2939684" cy="274691"/>
            </a:xfrm>
            <a:custGeom>
              <a:avLst/>
              <a:gdLst/>
              <a:ahLst/>
              <a:cxnLst/>
              <a:rect r="r" b="b" t="t" l="l"/>
              <a:pathLst>
                <a:path h="274691" w="2939684">
                  <a:moveTo>
                    <a:pt x="203200" y="0"/>
                  </a:moveTo>
                  <a:lnTo>
                    <a:pt x="2939684" y="0"/>
                  </a:lnTo>
                  <a:lnTo>
                    <a:pt x="2736484" y="274691"/>
                  </a:lnTo>
                  <a:lnTo>
                    <a:pt x="0" y="274691"/>
                  </a:lnTo>
                  <a:lnTo>
                    <a:pt x="203200" y="0"/>
                  </a:lnTo>
                  <a:close/>
                </a:path>
              </a:pathLst>
            </a:custGeom>
            <a:solidFill>
              <a:srgbClr val="FFBC00"/>
            </a:solidFill>
          </p:spPr>
        </p:sp>
        <p:sp>
          <p:nvSpPr>
            <p:cNvPr name="TextBox 37" id="37"/>
            <p:cNvSpPr txBox="true"/>
            <p:nvPr/>
          </p:nvSpPr>
          <p:spPr>
            <a:xfrm>
              <a:off x="101600" y="-57150"/>
              <a:ext cx="2736484" cy="331841"/>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3233192">
            <a:off x="8793850" y="1154249"/>
            <a:ext cx="7155380" cy="1008470"/>
            <a:chOff x="0" y="0"/>
            <a:chExt cx="1889421" cy="266293"/>
          </a:xfrm>
        </p:grpSpPr>
        <p:sp>
          <p:nvSpPr>
            <p:cNvPr name="Freeform 39" id="39"/>
            <p:cNvSpPr/>
            <p:nvPr/>
          </p:nvSpPr>
          <p:spPr>
            <a:xfrm flipH="false" flipV="false" rot="0">
              <a:off x="0" y="0"/>
              <a:ext cx="1889421" cy="266293"/>
            </a:xfrm>
            <a:custGeom>
              <a:avLst/>
              <a:gdLst/>
              <a:ahLst/>
              <a:cxnLst/>
              <a:rect r="r" b="b" t="t" l="l"/>
              <a:pathLst>
                <a:path h="266293" w="1889421">
                  <a:moveTo>
                    <a:pt x="1686221" y="0"/>
                  </a:moveTo>
                  <a:lnTo>
                    <a:pt x="0" y="0"/>
                  </a:lnTo>
                  <a:lnTo>
                    <a:pt x="203200" y="266293"/>
                  </a:lnTo>
                  <a:lnTo>
                    <a:pt x="1889421" y="266293"/>
                  </a:lnTo>
                  <a:lnTo>
                    <a:pt x="1686221" y="0"/>
                  </a:lnTo>
                  <a:close/>
                </a:path>
              </a:pathLst>
            </a:custGeom>
            <a:solidFill>
              <a:srgbClr val="FFBC00"/>
            </a:solidFill>
          </p:spPr>
        </p:sp>
        <p:sp>
          <p:nvSpPr>
            <p:cNvPr name="TextBox 40" id="40"/>
            <p:cNvSpPr txBox="true"/>
            <p:nvPr/>
          </p:nvSpPr>
          <p:spPr>
            <a:xfrm>
              <a:off x="101600" y="-57150"/>
              <a:ext cx="1686221" cy="323443"/>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028700" y="983235"/>
            <a:ext cx="5644249" cy="695325"/>
          </a:xfrm>
          <a:prstGeom prst="rect">
            <a:avLst/>
          </a:prstGeom>
        </p:spPr>
        <p:txBody>
          <a:bodyPr anchor="t" rtlCol="false" tIns="0" lIns="0" bIns="0" rIns="0">
            <a:spAutoFit/>
          </a:bodyPr>
          <a:lstStyle/>
          <a:p>
            <a:pPr algn="l">
              <a:lnSpc>
                <a:spcPts val="5174"/>
              </a:lnSpc>
            </a:pPr>
            <a:r>
              <a:rPr lang="en-US" sz="4499">
                <a:solidFill>
                  <a:srgbClr val="000000"/>
                </a:solidFill>
                <a:latin typeface="Poppins Bold"/>
                <a:ea typeface="Poppins Bold"/>
                <a:cs typeface="Poppins Bold"/>
                <a:sym typeface="Poppins Bold"/>
              </a:rPr>
              <a:t>PSEUDOCÓDIGO</a:t>
            </a:r>
          </a:p>
        </p:txBody>
      </p:sp>
      <p:sp>
        <p:nvSpPr>
          <p:cNvPr name="TextBox 42" id="42"/>
          <p:cNvSpPr txBox="true"/>
          <p:nvPr/>
        </p:nvSpPr>
        <p:spPr>
          <a:xfrm rot="0">
            <a:off x="1028700" y="1955551"/>
            <a:ext cx="8410696" cy="3292475"/>
          </a:xfrm>
          <a:prstGeom prst="rect">
            <a:avLst/>
          </a:prstGeom>
        </p:spPr>
        <p:txBody>
          <a:bodyPr anchor="t" rtlCol="false" tIns="0" lIns="0" bIns="0" rIns="0">
            <a:spAutoFit/>
          </a:bodyPr>
          <a:lstStyle/>
          <a:p>
            <a:pPr algn="l">
              <a:lnSpc>
                <a:spcPts val="3249"/>
              </a:lnSpc>
            </a:pPr>
            <a:r>
              <a:rPr lang="en-US" sz="2499">
                <a:solidFill>
                  <a:srgbClr val="000000"/>
                </a:solidFill>
                <a:latin typeface="Poppins"/>
                <a:ea typeface="Poppins"/>
                <a:cs typeface="Poppins"/>
                <a:sym typeface="Poppins"/>
              </a:rPr>
              <a:t>El pseudocódigo es una forma de escribir algoritmos utilizando un lenguaje informal y cercano al lenguaje humano, sin seguir la sintaxis específica de ningún lenguaje de programación en particular. Es una herramienta útil para planificar y diseñar soluciones antes de implementarlas en un código real.</a:t>
            </a:r>
          </a:p>
          <a:p>
            <a:pPr algn="l">
              <a:lnSpc>
                <a:spcPts val="3249"/>
              </a:lnSpc>
            </a:pPr>
          </a:p>
        </p:txBody>
      </p:sp>
      <p:sp>
        <p:nvSpPr>
          <p:cNvPr name="TextBox 43" id="43"/>
          <p:cNvSpPr txBox="true"/>
          <p:nvPr/>
        </p:nvSpPr>
        <p:spPr>
          <a:xfrm rot="0">
            <a:off x="1028700" y="4956150"/>
            <a:ext cx="9119562" cy="446151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Poppins Bold"/>
                <a:ea typeface="Poppins Bold"/>
                <a:cs typeface="Poppins Bold"/>
                <a:sym typeface="Poppins Bold"/>
              </a:rPr>
              <a:t>Lenguaje informal</a:t>
            </a:r>
            <a:r>
              <a:rPr lang="en-US" sz="2100">
                <a:solidFill>
                  <a:srgbClr val="000000"/>
                </a:solidFill>
                <a:latin typeface="Poppins"/>
                <a:ea typeface="Poppins"/>
                <a:cs typeface="Poppins"/>
                <a:sym typeface="Poppins"/>
              </a:rPr>
              <a:t>: Utiliza un lenguaje que es fácil de entender, parecido al lenguaje natural.</a:t>
            </a:r>
          </a:p>
          <a:p>
            <a:pPr algn="l" marL="453390" indent="-226695" lvl="1">
              <a:lnSpc>
                <a:spcPts val="2940"/>
              </a:lnSpc>
              <a:buFont typeface="Arial"/>
              <a:buChar char="•"/>
            </a:pPr>
            <a:r>
              <a:rPr lang="en-US" sz="2100">
                <a:solidFill>
                  <a:srgbClr val="000000"/>
                </a:solidFill>
                <a:latin typeface="Poppins Bold"/>
                <a:ea typeface="Poppins Bold"/>
                <a:cs typeface="Poppins Bold"/>
                <a:sym typeface="Poppins Bold"/>
              </a:rPr>
              <a:t>Independiente de la sintaxis</a:t>
            </a:r>
            <a:r>
              <a:rPr lang="en-US" sz="2100">
                <a:solidFill>
                  <a:srgbClr val="000000"/>
                </a:solidFill>
                <a:latin typeface="Poppins"/>
                <a:ea typeface="Poppins"/>
                <a:cs typeface="Poppins"/>
                <a:sym typeface="Poppins"/>
              </a:rPr>
              <a:t>: No sigue las reglas de sintaxis de ningún lenguaje de programación específico.</a:t>
            </a:r>
          </a:p>
          <a:p>
            <a:pPr algn="l" marL="453390" indent="-226695" lvl="1">
              <a:lnSpc>
                <a:spcPts val="2940"/>
              </a:lnSpc>
              <a:buFont typeface="Arial"/>
              <a:buChar char="•"/>
            </a:pPr>
            <a:r>
              <a:rPr lang="en-US" sz="2100">
                <a:solidFill>
                  <a:srgbClr val="000000"/>
                </a:solidFill>
                <a:latin typeface="Poppins Bold"/>
                <a:ea typeface="Poppins Bold"/>
                <a:cs typeface="Poppins Bold"/>
                <a:sym typeface="Poppins Bold"/>
              </a:rPr>
              <a:t>Facilita la planificación</a:t>
            </a:r>
            <a:r>
              <a:rPr lang="en-US" sz="2100">
                <a:solidFill>
                  <a:srgbClr val="000000"/>
                </a:solidFill>
                <a:latin typeface="Poppins"/>
                <a:ea typeface="Poppins"/>
                <a:cs typeface="Poppins"/>
                <a:sym typeface="Poppins"/>
              </a:rPr>
              <a:t>: Ayuda a diseñar y organizar el algoritmo antes de escribir el código.</a:t>
            </a:r>
          </a:p>
          <a:p>
            <a:pPr algn="l" marL="453390" indent="-226695" lvl="1">
              <a:lnSpc>
                <a:spcPts val="2940"/>
              </a:lnSpc>
              <a:buFont typeface="Arial"/>
              <a:buChar char="•"/>
            </a:pPr>
            <a:r>
              <a:rPr lang="en-US" sz="2100">
                <a:solidFill>
                  <a:srgbClr val="000000"/>
                </a:solidFill>
                <a:latin typeface="Poppins Bold"/>
                <a:ea typeface="Poppins Bold"/>
                <a:cs typeface="Poppins Bold"/>
                <a:sym typeface="Poppins Bold"/>
              </a:rPr>
              <a:t>Accesible para todos</a:t>
            </a:r>
            <a:r>
              <a:rPr lang="en-US" sz="2100">
                <a:solidFill>
                  <a:srgbClr val="000000"/>
                </a:solidFill>
                <a:latin typeface="Poppins"/>
                <a:ea typeface="Poppins"/>
                <a:cs typeface="Poppins"/>
                <a:sym typeface="Poppins"/>
              </a:rPr>
              <a:t>: Puede ser entendido tanto por programadores como por personas sin conocimientos técnicos.</a:t>
            </a:r>
          </a:p>
          <a:p>
            <a:pPr algn="l" marL="453390" indent="-226695" lvl="1">
              <a:lnSpc>
                <a:spcPts val="2940"/>
              </a:lnSpc>
              <a:buFont typeface="Arial"/>
              <a:buChar char="•"/>
            </a:pPr>
            <a:r>
              <a:rPr lang="en-US" sz="2100">
                <a:solidFill>
                  <a:srgbClr val="000000"/>
                </a:solidFill>
                <a:latin typeface="Poppins Bold"/>
                <a:ea typeface="Poppins Bold"/>
                <a:cs typeface="Poppins Bold"/>
                <a:sym typeface="Poppins Bold"/>
              </a:rPr>
              <a:t>Estructuras lógicas</a:t>
            </a:r>
            <a:r>
              <a:rPr lang="en-US" sz="2100">
                <a:solidFill>
                  <a:srgbClr val="000000"/>
                </a:solidFill>
                <a:latin typeface="Poppins"/>
                <a:ea typeface="Poppins"/>
                <a:cs typeface="Poppins"/>
                <a:sym typeface="Poppins"/>
              </a:rPr>
              <a:t>: Emplea estructuras como condicionales, bucles y asignaciones de manera simple y directa.</a:t>
            </a:r>
          </a:p>
          <a:p>
            <a:pPr algn="l" marL="453390" indent="-226695" lvl="1">
              <a:lnSpc>
                <a:spcPts val="2940"/>
              </a:lnSpc>
              <a:spcBef>
                <a:spcPct val="0"/>
              </a:spcBef>
              <a:buFont typeface="Arial"/>
              <a:buChar char="•"/>
            </a:pPr>
            <a:r>
              <a:rPr lang="en-US" sz="2100">
                <a:solidFill>
                  <a:srgbClr val="000000"/>
                </a:solidFill>
                <a:latin typeface="Poppins Bold"/>
                <a:ea typeface="Poppins Bold"/>
                <a:cs typeface="Poppins Bold"/>
                <a:sym typeface="Poppins Bold"/>
              </a:rPr>
              <a:t>Enfoque en la lógica</a:t>
            </a:r>
            <a:r>
              <a:rPr lang="en-US" sz="2100">
                <a:solidFill>
                  <a:srgbClr val="000000"/>
                </a:solidFill>
                <a:latin typeface="Poppins"/>
                <a:ea typeface="Poppins"/>
                <a:cs typeface="Poppins"/>
                <a:sym typeface="Poppins"/>
              </a:rPr>
              <a:t>: Se concentra en la lógica y secuencia de pasos más que en detalles técnicos.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42591" y="1566773"/>
            <a:ext cx="10402818" cy="7153453"/>
          </a:xfrm>
          <a:custGeom>
            <a:avLst/>
            <a:gdLst/>
            <a:ahLst/>
            <a:cxnLst/>
            <a:rect r="r" b="b" t="t" l="l"/>
            <a:pathLst>
              <a:path h="7153453" w="10402818">
                <a:moveTo>
                  <a:pt x="0" y="0"/>
                </a:moveTo>
                <a:lnTo>
                  <a:pt x="10402818" y="0"/>
                </a:lnTo>
                <a:lnTo>
                  <a:pt x="10402818" y="7153454"/>
                </a:lnTo>
                <a:lnTo>
                  <a:pt x="0" y="7153454"/>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8900343" y="1028700"/>
            <a:ext cx="10218614" cy="2057400"/>
            <a:chOff x="0" y="0"/>
            <a:chExt cx="2691322" cy="541867"/>
          </a:xfrm>
        </p:grpSpPr>
        <p:sp>
          <p:nvSpPr>
            <p:cNvPr name="Freeform 4" id="4"/>
            <p:cNvSpPr/>
            <p:nvPr/>
          </p:nvSpPr>
          <p:spPr>
            <a:xfrm flipH="false" flipV="false" rot="0">
              <a:off x="0" y="0"/>
              <a:ext cx="2691322" cy="541867"/>
            </a:xfrm>
            <a:custGeom>
              <a:avLst/>
              <a:gdLst/>
              <a:ahLst/>
              <a:cxnLst/>
              <a:rect r="r" b="b" t="t" l="l"/>
              <a:pathLst>
                <a:path h="541867" w="2691322">
                  <a:moveTo>
                    <a:pt x="69702" y="0"/>
                  </a:moveTo>
                  <a:lnTo>
                    <a:pt x="2621620" y="0"/>
                  </a:lnTo>
                  <a:cubicBezTo>
                    <a:pt x="2660116" y="0"/>
                    <a:pt x="2691322" y="31207"/>
                    <a:pt x="2691322" y="69702"/>
                  </a:cubicBezTo>
                  <a:lnTo>
                    <a:pt x="2691322" y="472165"/>
                  </a:lnTo>
                  <a:cubicBezTo>
                    <a:pt x="2691322" y="510660"/>
                    <a:pt x="2660116" y="541867"/>
                    <a:pt x="2621620" y="541867"/>
                  </a:cubicBezTo>
                  <a:lnTo>
                    <a:pt x="69702" y="541867"/>
                  </a:lnTo>
                  <a:cubicBezTo>
                    <a:pt x="31207" y="541867"/>
                    <a:pt x="0" y="510660"/>
                    <a:pt x="0" y="472165"/>
                  </a:cubicBezTo>
                  <a:lnTo>
                    <a:pt x="0" y="69702"/>
                  </a:lnTo>
                  <a:cubicBezTo>
                    <a:pt x="0" y="31207"/>
                    <a:pt x="31207" y="0"/>
                    <a:pt x="69702" y="0"/>
                  </a:cubicBezTo>
                  <a:close/>
                </a:path>
              </a:pathLst>
            </a:custGeom>
            <a:solidFill>
              <a:srgbClr val="FFBC00"/>
            </a:solidFill>
          </p:spPr>
        </p:sp>
        <p:sp>
          <p:nvSpPr>
            <p:cNvPr name="TextBox 5" id="5"/>
            <p:cNvSpPr txBox="true"/>
            <p:nvPr/>
          </p:nvSpPr>
          <p:spPr>
            <a:xfrm>
              <a:off x="0" y="-57150"/>
              <a:ext cx="2691322" cy="59901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272579" y="-272420"/>
            <a:ext cx="6933865" cy="10831841"/>
            <a:chOff x="0" y="0"/>
            <a:chExt cx="9245153" cy="14442454"/>
          </a:xfrm>
        </p:grpSpPr>
        <p:pic>
          <p:nvPicPr>
            <p:cNvPr name="Picture 7" id="7"/>
            <p:cNvPicPr>
              <a:picLocks noChangeAspect="true"/>
            </p:cNvPicPr>
            <p:nvPr/>
          </p:nvPicPr>
          <p:blipFill>
            <a:blip r:embed="rId3"/>
            <a:srcRect l="10477" t="0" r="46873" b="0"/>
            <a:stretch>
              <a:fillRect/>
            </a:stretch>
          </p:blipFill>
          <p:spPr>
            <a:xfrm flipH="false" flipV="false">
              <a:off x="0" y="0"/>
              <a:ext cx="9245153" cy="14442454"/>
            </a:xfrm>
            <a:prstGeom prst="rect">
              <a:avLst/>
            </a:prstGeom>
          </p:spPr>
        </p:pic>
      </p:grpSp>
      <p:grpSp>
        <p:nvGrpSpPr>
          <p:cNvPr name="Group 8" id="8"/>
          <p:cNvGrpSpPr/>
          <p:nvPr/>
        </p:nvGrpSpPr>
        <p:grpSpPr>
          <a:xfrm rot="10799999">
            <a:off x="3928123" y="5665588"/>
            <a:ext cx="5443005" cy="4762630"/>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3D60"/>
            </a:solidFill>
          </p:spPr>
        </p:sp>
        <p:sp>
          <p:nvSpPr>
            <p:cNvPr name="TextBox 10" id="10"/>
            <p:cNvSpPr txBox="true"/>
            <p:nvPr/>
          </p:nvSpPr>
          <p:spPr>
            <a:xfrm>
              <a:off x="127000" y="-6350"/>
              <a:ext cx="558800" cy="3873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14979">
            <a:off x="98323" y="2190316"/>
            <a:ext cx="7216534" cy="342785"/>
          </a:xfrm>
          <a:custGeom>
            <a:avLst/>
            <a:gdLst/>
            <a:ahLst/>
            <a:cxnLst/>
            <a:rect r="r" b="b" t="t" l="l"/>
            <a:pathLst>
              <a:path h="342785" w="7216534">
                <a:moveTo>
                  <a:pt x="0" y="0"/>
                </a:moveTo>
                <a:lnTo>
                  <a:pt x="7216534" y="0"/>
                </a:lnTo>
                <a:lnTo>
                  <a:pt x="7216534" y="342786"/>
                </a:lnTo>
                <a:lnTo>
                  <a:pt x="0" y="342786"/>
                </a:lnTo>
                <a:lnTo>
                  <a:pt x="0" y="0"/>
                </a:lnTo>
                <a:close/>
              </a:path>
            </a:pathLst>
          </a:custGeom>
          <a:blipFill>
            <a:blip r:embed="rId4">
              <a:alphaModFix amt="55000"/>
            </a:blip>
            <a:stretch>
              <a:fillRect l="0" t="0" r="0" b="0"/>
            </a:stretch>
          </a:blipFill>
        </p:spPr>
      </p:sp>
      <p:sp>
        <p:nvSpPr>
          <p:cNvPr name="Freeform 12" id="12"/>
          <p:cNvSpPr/>
          <p:nvPr/>
        </p:nvSpPr>
        <p:spPr>
          <a:xfrm flipH="false" flipV="false" rot="-4357799">
            <a:off x="140482" y="8228961"/>
            <a:ext cx="7216534" cy="342785"/>
          </a:xfrm>
          <a:custGeom>
            <a:avLst/>
            <a:gdLst/>
            <a:ahLst/>
            <a:cxnLst/>
            <a:rect r="r" b="b" t="t" l="l"/>
            <a:pathLst>
              <a:path h="342785" w="7216534">
                <a:moveTo>
                  <a:pt x="0" y="0"/>
                </a:moveTo>
                <a:lnTo>
                  <a:pt x="7216534" y="0"/>
                </a:lnTo>
                <a:lnTo>
                  <a:pt x="7216534" y="342786"/>
                </a:lnTo>
                <a:lnTo>
                  <a:pt x="0" y="342786"/>
                </a:lnTo>
                <a:lnTo>
                  <a:pt x="0" y="0"/>
                </a:lnTo>
                <a:close/>
              </a:path>
            </a:pathLst>
          </a:custGeom>
          <a:blipFill>
            <a:blip r:embed="rId4">
              <a:alphaModFix amt="55000"/>
            </a:blip>
            <a:stretch>
              <a:fillRect l="0" t="0" r="0" b="0"/>
            </a:stretch>
          </a:blipFill>
        </p:spPr>
      </p:sp>
      <p:grpSp>
        <p:nvGrpSpPr>
          <p:cNvPr name="Group 13" id="13"/>
          <p:cNvGrpSpPr/>
          <p:nvPr/>
        </p:nvGrpSpPr>
        <p:grpSpPr>
          <a:xfrm rot="-1123800">
            <a:off x="3816897" y="-1308480"/>
            <a:ext cx="1688777" cy="7462842"/>
            <a:chOff x="0" y="0"/>
            <a:chExt cx="444781" cy="1965522"/>
          </a:xfrm>
        </p:grpSpPr>
        <p:sp>
          <p:nvSpPr>
            <p:cNvPr name="Freeform 14" id="14"/>
            <p:cNvSpPr/>
            <p:nvPr/>
          </p:nvSpPr>
          <p:spPr>
            <a:xfrm flipH="false" flipV="false" rot="0">
              <a:off x="0" y="0"/>
              <a:ext cx="444781" cy="1965522"/>
            </a:xfrm>
            <a:custGeom>
              <a:avLst/>
              <a:gdLst/>
              <a:ahLst/>
              <a:cxnLst/>
              <a:rect r="r" b="b" t="t" l="l"/>
              <a:pathLst>
                <a:path h="1965522" w="444781">
                  <a:moveTo>
                    <a:pt x="0" y="0"/>
                  </a:moveTo>
                  <a:lnTo>
                    <a:pt x="444781" y="0"/>
                  </a:lnTo>
                  <a:lnTo>
                    <a:pt x="444781" y="1965522"/>
                  </a:lnTo>
                  <a:lnTo>
                    <a:pt x="0" y="1965522"/>
                  </a:lnTo>
                  <a:close/>
                </a:path>
              </a:pathLst>
            </a:custGeom>
            <a:solidFill>
              <a:srgbClr val="FFBC00"/>
            </a:solidFill>
          </p:spPr>
        </p:sp>
        <p:sp>
          <p:nvSpPr>
            <p:cNvPr name="TextBox 15" id="15"/>
            <p:cNvSpPr txBox="true"/>
            <p:nvPr/>
          </p:nvSpPr>
          <p:spPr>
            <a:xfrm>
              <a:off x="0" y="-57150"/>
              <a:ext cx="444781" cy="202267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997894">
            <a:off x="3645019" y="5238826"/>
            <a:ext cx="2094928" cy="6729346"/>
            <a:chOff x="0" y="0"/>
            <a:chExt cx="551751" cy="1772338"/>
          </a:xfrm>
        </p:grpSpPr>
        <p:sp>
          <p:nvSpPr>
            <p:cNvPr name="Freeform 17" id="17"/>
            <p:cNvSpPr/>
            <p:nvPr/>
          </p:nvSpPr>
          <p:spPr>
            <a:xfrm flipH="false" flipV="false" rot="0">
              <a:off x="0" y="0"/>
              <a:ext cx="551751" cy="1772338"/>
            </a:xfrm>
            <a:custGeom>
              <a:avLst/>
              <a:gdLst/>
              <a:ahLst/>
              <a:cxnLst/>
              <a:rect r="r" b="b" t="t" l="l"/>
              <a:pathLst>
                <a:path h="1772338" w="551751">
                  <a:moveTo>
                    <a:pt x="0" y="0"/>
                  </a:moveTo>
                  <a:lnTo>
                    <a:pt x="551751" y="0"/>
                  </a:lnTo>
                  <a:lnTo>
                    <a:pt x="551751" y="1772338"/>
                  </a:lnTo>
                  <a:lnTo>
                    <a:pt x="0" y="1772338"/>
                  </a:lnTo>
                  <a:close/>
                </a:path>
              </a:pathLst>
            </a:custGeom>
            <a:solidFill>
              <a:srgbClr val="FFBC00"/>
            </a:solidFill>
          </p:spPr>
        </p:sp>
        <p:sp>
          <p:nvSpPr>
            <p:cNvPr name="TextBox 18" id="18"/>
            <p:cNvSpPr txBox="true"/>
            <p:nvPr/>
          </p:nvSpPr>
          <p:spPr>
            <a:xfrm>
              <a:off x="0" y="-57150"/>
              <a:ext cx="551751" cy="1829488"/>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6135457" y="655853"/>
            <a:ext cx="2344522" cy="2344522"/>
          </a:xfrm>
          <a:custGeom>
            <a:avLst/>
            <a:gdLst/>
            <a:ahLst/>
            <a:cxnLst/>
            <a:rect r="r" b="b" t="t" l="l"/>
            <a:pathLst>
              <a:path h="2344522" w="2344522">
                <a:moveTo>
                  <a:pt x="0" y="0"/>
                </a:moveTo>
                <a:lnTo>
                  <a:pt x="2344521" y="0"/>
                </a:lnTo>
                <a:lnTo>
                  <a:pt x="2344521" y="2344522"/>
                </a:lnTo>
                <a:lnTo>
                  <a:pt x="0" y="2344522"/>
                </a:lnTo>
                <a:lnTo>
                  <a:pt x="0" y="0"/>
                </a:lnTo>
                <a:close/>
              </a:path>
            </a:pathLst>
          </a:custGeom>
          <a:blipFill>
            <a:blip r:embed="rId5"/>
            <a:stretch>
              <a:fillRect l="0" t="0" r="0" b="0"/>
            </a:stretch>
          </a:blipFill>
        </p:spPr>
      </p:sp>
      <p:sp>
        <p:nvSpPr>
          <p:cNvPr name="TextBox 20" id="20"/>
          <p:cNvSpPr txBox="true"/>
          <p:nvPr/>
        </p:nvSpPr>
        <p:spPr>
          <a:xfrm rot="0">
            <a:off x="9334536" y="1469241"/>
            <a:ext cx="7402224" cy="1381125"/>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a:ea typeface="League Spartan"/>
                <a:cs typeface="League Spartan"/>
                <a:sym typeface="League Spartan"/>
              </a:rPr>
              <a:t>PENSAMIENTO</a:t>
            </a:r>
          </a:p>
          <a:p>
            <a:pPr algn="l">
              <a:lnSpc>
                <a:spcPts val="5400"/>
              </a:lnSpc>
            </a:pPr>
            <a:r>
              <a:rPr lang="en-US" sz="4500">
                <a:solidFill>
                  <a:srgbClr val="000000"/>
                </a:solidFill>
                <a:latin typeface="League Spartan"/>
                <a:ea typeface="League Spartan"/>
                <a:cs typeface="League Spartan"/>
                <a:sym typeface="League Spartan"/>
              </a:rPr>
              <a:t>COMPUTACIONAL</a:t>
            </a:r>
          </a:p>
        </p:txBody>
      </p:sp>
      <p:sp>
        <p:nvSpPr>
          <p:cNvPr name="TextBox 21" id="21"/>
          <p:cNvSpPr txBox="true"/>
          <p:nvPr/>
        </p:nvSpPr>
        <p:spPr>
          <a:xfrm rot="0">
            <a:off x="9334536" y="3669620"/>
            <a:ext cx="7924764" cy="1685925"/>
          </a:xfrm>
          <a:prstGeom prst="rect">
            <a:avLst/>
          </a:prstGeom>
        </p:spPr>
        <p:txBody>
          <a:bodyPr anchor="t" rtlCol="false" tIns="0" lIns="0" bIns="0" rIns="0">
            <a:spAutoFit/>
          </a:bodyPr>
          <a:lstStyle/>
          <a:p>
            <a:pPr algn="l">
              <a:lnSpc>
                <a:spcPts val="2639"/>
              </a:lnSpc>
            </a:pPr>
            <a:r>
              <a:rPr lang="en-US" sz="2199" spc="-54">
                <a:solidFill>
                  <a:srgbClr val="000000"/>
                </a:solidFill>
                <a:latin typeface="Poppins"/>
                <a:ea typeface="Poppins"/>
                <a:cs typeface="Poppins"/>
                <a:sym typeface="Poppins"/>
              </a:rPr>
              <a:t>Es un enfoque de </a:t>
            </a:r>
            <a:r>
              <a:rPr lang="en-US" sz="2199" spc="-54">
                <a:solidFill>
                  <a:srgbClr val="000000"/>
                </a:solidFill>
                <a:latin typeface="Poppins Bold"/>
                <a:ea typeface="Poppins Bold"/>
                <a:cs typeface="Poppins Bold"/>
                <a:sym typeface="Poppins Bold"/>
              </a:rPr>
              <a:t>resolución de problemas </a:t>
            </a:r>
            <a:r>
              <a:rPr lang="en-US" sz="2199" spc="-54">
                <a:solidFill>
                  <a:srgbClr val="000000"/>
                </a:solidFill>
                <a:latin typeface="Poppins"/>
                <a:ea typeface="Poppins"/>
                <a:cs typeface="Poppins"/>
                <a:sym typeface="Poppins"/>
              </a:rPr>
              <a:t>que implica </a:t>
            </a:r>
            <a:r>
              <a:rPr lang="en-US" sz="2199" spc="-54">
                <a:solidFill>
                  <a:srgbClr val="000000"/>
                </a:solidFill>
                <a:latin typeface="Poppins Bold Italics"/>
                <a:ea typeface="Poppins Bold Italics"/>
                <a:cs typeface="Poppins Bold Italics"/>
                <a:sym typeface="Poppins Bold Italics"/>
              </a:rPr>
              <a:t>descomponer </a:t>
            </a:r>
            <a:r>
              <a:rPr lang="en-US" sz="2199" spc="-54">
                <a:solidFill>
                  <a:srgbClr val="000000"/>
                </a:solidFill>
                <a:latin typeface="Poppins"/>
                <a:ea typeface="Poppins"/>
                <a:cs typeface="Poppins"/>
                <a:sym typeface="Poppins"/>
              </a:rPr>
              <a:t>un </a:t>
            </a:r>
            <a:r>
              <a:rPr lang="en-US" sz="2199" spc="-54">
                <a:solidFill>
                  <a:srgbClr val="000000"/>
                </a:solidFill>
                <a:latin typeface="Poppins Bold"/>
                <a:ea typeface="Poppins Bold"/>
                <a:cs typeface="Poppins Bold"/>
                <a:sym typeface="Poppins Bold"/>
              </a:rPr>
              <a:t>problema complejo </a:t>
            </a:r>
            <a:r>
              <a:rPr lang="en-US" sz="2199" spc="-54">
                <a:solidFill>
                  <a:srgbClr val="000000"/>
                </a:solidFill>
                <a:latin typeface="Poppins"/>
                <a:ea typeface="Poppins"/>
                <a:cs typeface="Poppins"/>
                <a:sym typeface="Poppins"/>
              </a:rPr>
              <a:t>en partes más </a:t>
            </a:r>
            <a:r>
              <a:rPr lang="en-US" sz="2199" spc="-54">
                <a:solidFill>
                  <a:srgbClr val="000000"/>
                </a:solidFill>
                <a:latin typeface="Poppins Italics"/>
                <a:ea typeface="Poppins Italics"/>
                <a:cs typeface="Poppins Italics"/>
                <a:sym typeface="Poppins Italics"/>
              </a:rPr>
              <a:t>pequeñas y manejables</a:t>
            </a:r>
            <a:r>
              <a:rPr lang="en-US" sz="2199" spc="-54">
                <a:solidFill>
                  <a:srgbClr val="000000"/>
                </a:solidFill>
                <a:latin typeface="Poppins"/>
                <a:ea typeface="Poppins"/>
                <a:cs typeface="Poppins"/>
                <a:sym typeface="Poppins"/>
              </a:rPr>
              <a:t>, identificar </a:t>
            </a:r>
            <a:r>
              <a:rPr lang="en-US" sz="2199" spc="-54">
                <a:solidFill>
                  <a:srgbClr val="000000"/>
                </a:solidFill>
                <a:latin typeface="Poppins Bold Italics"/>
                <a:ea typeface="Poppins Bold Italics"/>
                <a:cs typeface="Poppins Bold Italics"/>
                <a:sym typeface="Poppins Bold Italics"/>
              </a:rPr>
              <a:t>patrones</a:t>
            </a:r>
            <a:r>
              <a:rPr lang="en-US" sz="2199" spc="-54">
                <a:solidFill>
                  <a:srgbClr val="000000"/>
                </a:solidFill>
                <a:latin typeface="Poppins"/>
                <a:ea typeface="Poppins"/>
                <a:cs typeface="Poppins"/>
                <a:sym typeface="Poppins"/>
              </a:rPr>
              <a:t>, abstraer los </a:t>
            </a:r>
            <a:r>
              <a:rPr lang="en-US" sz="2199" spc="-54">
                <a:solidFill>
                  <a:srgbClr val="000000"/>
                </a:solidFill>
                <a:latin typeface="Poppins Bold Italics"/>
                <a:ea typeface="Poppins Bold Italics"/>
                <a:cs typeface="Poppins Bold Italics"/>
                <a:sym typeface="Poppins Bold Italics"/>
              </a:rPr>
              <a:t>aspectos esenciales</a:t>
            </a:r>
            <a:r>
              <a:rPr lang="en-US" sz="2199" spc="-54">
                <a:solidFill>
                  <a:srgbClr val="000000"/>
                </a:solidFill>
                <a:latin typeface="Poppins"/>
                <a:ea typeface="Poppins"/>
                <a:cs typeface="Poppins"/>
                <a:sym typeface="Poppins"/>
              </a:rPr>
              <a:t>, y desarrollar </a:t>
            </a:r>
            <a:r>
              <a:rPr lang="en-US" sz="2199" spc="-54">
                <a:solidFill>
                  <a:srgbClr val="000000"/>
                </a:solidFill>
                <a:latin typeface="Poppins Bold Italics"/>
                <a:ea typeface="Poppins Bold Italics"/>
                <a:cs typeface="Poppins Bold Italics"/>
                <a:sym typeface="Poppins Bold Italics"/>
              </a:rPr>
              <a:t>algoritmos </a:t>
            </a:r>
            <a:r>
              <a:rPr lang="en-US" sz="2199" spc="-54">
                <a:solidFill>
                  <a:srgbClr val="000000"/>
                </a:solidFill>
                <a:latin typeface="Poppins"/>
                <a:ea typeface="Poppins"/>
                <a:cs typeface="Poppins"/>
                <a:sym typeface="Poppins"/>
              </a:rPr>
              <a:t>o instrucciones paso a paso para resolverlo.</a:t>
            </a:r>
          </a:p>
        </p:txBody>
      </p:sp>
      <p:sp>
        <p:nvSpPr>
          <p:cNvPr name="TextBox 22" id="22"/>
          <p:cNvSpPr txBox="true"/>
          <p:nvPr/>
        </p:nvSpPr>
        <p:spPr>
          <a:xfrm rot="0">
            <a:off x="9334536" y="5619750"/>
            <a:ext cx="7924764" cy="1352550"/>
          </a:xfrm>
          <a:prstGeom prst="rect">
            <a:avLst/>
          </a:prstGeom>
        </p:spPr>
        <p:txBody>
          <a:bodyPr anchor="t" rtlCol="false" tIns="0" lIns="0" bIns="0" rIns="0">
            <a:spAutoFit/>
          </a:bodyPr>
          <a:lstStyle/>
          <a:p>
            <a:pPr algn="l">
              <a:lnSpc>
                <a:spcPts val="2639"/>
              </a:lnSpc>
            </a:pPr>
            <a:r>
              <a:rPr lang="en-US" sz="2199" spc="-54">
                <a:solidFill>
                  <a:srgbClr val="000000"/>
                </a:solidFill>
                <a:latin typeface="Poppins"/>
                <a:ea typeface="Poppins"/>
                <a:cs typeface="Poppins"/>
                <a:sym typeface="Poppins"/>
              </a:rPr>
              <a:t>Este tipo de </a:t>
            </a:r>
            <a:r>
              <a:rPr lang="en-US" sz="2199" spc="-54">
                <a:solidFill>
                  <a:srgbClr val="000000"/>
                </a:solidFill>
                <a:latin typeface="Poppins Bold"/>
                <a:ea typeface="Poppins Bold"/>
                <a:cs typeface="Poppins Bold"/>
                <a:sym typeface="Poppins Bold"/>
              </a:rPr>
              <a:t>pensamiento </a:t>
            </a:r>
            <a:r>
              <a:rPr lang="en-US" sz="2199" spc="-54">
                <a:solidFill>
                  <a:srgbClr val="000000"/>
                </a:solidFill>
                <a:latin typeface="Poppins"/>
                <a:ea typeface="Poppins"/>
                <a:cs typeface="Poppins"/>
                <a:sym typeface="Poppins"/>
              </a:rPr>
              <a:t>no se limita a la </a:t>
            </a:r>
            <a:r>
              <a:rPr lang="en-US" sz="2199" spc="-54">
                <a:solidFill>
                  <a:srgbClr val="000000"/>
                </a:solidFill>
                <a:latin typeface="Poppins Bold"/>
                <a:ea typeface="Poppins Bold"/>
                <a:cs typeface="Poppins Bold"/>
                <a:sym typeface="Poppins Bold"/>
              </a:rPr>
              <a:t>programación</a:t>
            </a:r>
            <a:r>
              <a:rPr lang="en-US" sz="2199" spc="-54">
                <a:solidFill>
                  <a:srgbClr val="000000"/>
                </a:solidFill>
                <a:latin typeface="Poppins"/>
                <a:ea typeface="Poppins"/>
                <a:cs typeface="Poppins"/>
                <a:sym typeface="Poppins"/>
              </a:rPr>
              <a:t>, sino que puede aplicarse en diversas áreas para analizar y abordar </a:t>
            </a:r>
            <a:r>
              <a:rPr lang="en-US" sz="2199" spc="-54">
                <a:solidFill>
                  <a:srgbClr val="000000"/>
                </a:solidFill>
                <a:latin typeface="Poppins Bold"/>
                <a:ea typeface="Poppins Bold"/>
                <a:cs typeface="Poppins Bold"/>
                <a:sym typeface="Poppins Bold"/>
              </a:rPr>
              <a:t>problemas </a:t>
            </a:r>
            <a:r>
              <a:rPr lang="en-US" sz="2199" spc="-54">
                <a:solidFill>
                  <a:srgbClr val="000000"/>
                </a:solidFill>
                <a:latin typeface="Poppins"/>
                <a:ea typeface="Poppins"/>
                <a:cs typeface="Poppins"/>
                <a:sym typeface="Poppins"/>
              </a:rPr>
              <a:t>de manera </a:t>
            </a:r>
            <a:r>
              <a:rPr lang="en-US" sz="2199" spc="-54">
                <a:solidFill>
                  <a:srgbClr val="000000"/>
                </a:solidFill>
                <a:latin typeface="Poppins Italics"/>
                <a:ea typeface="Poppins Italics"/>
                <a:cs typeface="Poppins Italics"/>
                <a:sym typeface="Poppins Italics"/>
              </a:rPr>
              <a:t>lógica y eficiente</a:t>
            </a:r>
            <a:r>
              <a:rPr lang="en-US" sz="2199" spc="-54">
                <a:solidFill>
                  <a:srgbClr val="000000"/>
                </a:solidFill>
                <a:latin typeface="Poppins"/>
                <a:ea typeface="Poppins"/>
                <a:cs typeface="Poppins"/>
                <a:sym typeface="Poppins"/>
              </a:rPr>
              <a:t>, similar a cómo lo haría una </a:t>
            </a:r>
            <a:r>
              <a:rPr lang="en-US" sz="2199" spc="-54">
                <a:solidFill>
                  <a:srgbClr val="000000"/>
                </a:solidFill>
                <a:latin typeface="Poppins Bold"/>
                <a:ea typeface="Poppins Bold"/>
                <a:cs typeface="Poppins Bold"/>
                <a:sym typeface="Poppins Bold"/>
              </a:rPr>
              <a:t>computadora</a:t>
            </a:r>
            <a:r>
              <a:rPr lang="en-US" sz="2199" spc="-54">
                <a:solidFill>
                  <a:srgbClr val="000000"/>
                </a:solidFill>
                <a:latin typeface="Poppins"/>
                <a:ea typeface="Poppins"/>
                <a:cs typeface="Poppins"/>
                <a:sym typeface="Poppins"/>
              </a:rPr>
              <a:t>. </a:t>
            </a:r>
          </a:p>
        </p:txBody>
      </p:sp>
      <p:sp>
        <p:nvSpPr>
          <p:cNvPr name="TextBox 23" id="23"/>
          <p:cNvSpPr txBox="true"/>
          <p:nvPr/>
        </p:nvSpPr>
        <p:spPr>
          <a:xfrm rot="0">
            <a:off x="9334536" y="7239000"/>
            <a:ext cx="7924764" cy="2019300"/>
          </a:xfrm>
          <a:prstGeom prst="rect">
            <a:avLst/>
          </a:prstGeom>
        </p:spPr>
        <p:txBody>
          <a:bodyPr anchor="t" rtlCol="false" tIns="0" lIns="0" bIns="0" rIns="0">
            <a:spAutoFit/>
          </a:bodyPr>
          <a:lstStyle/>
          <a:p>
            <a:pPr algn="l" marL="474978" indent="-237489" lvl="1">
              <a:lnSpc>
                <a:spcPts val="2639"/>
              </a:lnSpc>
              <a:buFont typeface="Arial"/>
              <a:buChar char="•"/>
            </a:pPr>
            <a:r>
              <a:rPr lang="en-US" sz="2199" spc="-54">
                <a:solidFill>
                  <a:srgbClr val="000000"/>
                </a:solidFill>
                <a:latin typeface="Poppins"/>
                <a:ea typeface="Poppins"/>
                <a:cs typeface="Poppins"/>
                <a:sym typeface="Poppins"/>
              </a:rPr>
              <a:t>Descomposición de problemas</a:t>
            </a:r>
          </a:p>
          <a:p>
            <a:pPr algn="l" marL="474978" indent="-237489" lvl="1">
              <a:lnSpc>
                <a:spcPts val="2639"/>
              </a:lnSpc>
              <a:buFont typeface="Arial"/>
              <a:buChar char="•"/>
            </a:pPr>
            <a:r>
              <a:rPr lang="en-US" sz="2199" spc="-54">
                <a:solidFill>
                  <a:srgbClr val="000000"/>
                </a:solidFill>
                <a:latin typeface="Poppins"/>
                <a:ea typeface="Poppins"/>
                <a:cs typeface="Poppins"/>
                <a:sym typeface="Poppins"/>
              </a:rPr>
              <a:t>Identificación de patrones</a:t>
            </a:r>
          </a:p>
          <a:p>
            <a:pPr algn="l" marL="474978" indent="-237489" lvl="1">
              <a:lnSpc>
                <a:spcPts val="2639"/>
              </a:lnSpc>
              <a:buFont typeface="Arial"/>
              <a:buChar char="•"/>
            </a:pPr>
            <a:r>
              <a:rPr lang="en-US" sz="2199" spc="-54">
                <a:solidFill>
                  <a:srgbClr val="000000"/>
                </a:solidFill>
                <a:latin typeface="Poppins"/>
                <a:ea typeface="Poppins"/>
                <a:cs typeface="Poppins"/>
                <a:sym typeface="Poppins"/>
              </a:rPr>
              <a:t>Enfoque en lo esencial (Abstracción)</a:t>
            </a:r>
          </a:p>
          <a:p>
            <a:pPr algn="l" marL="474978" indent="-237489" lvl="1">
              <a:lnSpc>
                <a:spcPts val="2639"/>
              </a:lnSpc>
              <a:buFont typeface="Arial"/>
              <a:buChar char="•"/>
            </a:pPr>
            <a:r>
              <a:rPr lang="en-US" sz="2199" spc="-54">
                <a:solidFill>
                  <a:srgbClr val="000000"/>
                </a:solidFill>
                <a:latin typeface="Poppins"/>
                <a:ea typeface="Poppins"/>
                <a:cs typeface="Poppins"/>
                <a:sym typeface="Poppins"/>
              </a:rPr>
              <a:t>Desarrollo de algoritmos</a:t>
            </a:r>
          </a:p>
          <a:p>
            <a:pPr algn="l" marL="474978" indent="-237489" lvl="1">
              <a:lnSpc>
                <a:spcPts val="2639"/>
              </a:lnSpc>
              <a:buFont typeface="Arial"/>
              <a:buChar char="•"/>
            </a:pPr>
            <a:r>
              <a:rPr lang="en-US" sz="2199" spc="-54">
                <a:solidFill>
                  <a:srgbClr val="000000"/>
                </a:solidFill>
                <a:latin typeface="Poppins"/>
                <a:ea typeface="Poppins"/>
                <a:cs typeface="Poppins"/>
                <a:sym typeface="Poppins"/>
              </a:rPr>
              <a:t>Análisis y mejora de soluciones (Evaluación)</a:t>
            </a:r>
          </a:p>
          <a:p>
            <a:pPr algn="l">
              <a:lnSpc>
                <a:spcPts val="2639"/>
              </a:lnSpc>
            </a:pPr>
          </a:p>
        </p:txBody>
      </p:sp>
    </p:spTree>
  </p:cSld>
  <p:clrMapOvr>
    <a:masterClrMapping/>
  </p:clrMapOvr>
  <p:transition spd="slow">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8431" y="800485"/>
            <a:ext cx="12851137" cy="8686029"/>
          </a:xfrm>
          <a:custGeom>
            <a:avLst/>
            <a:gdLst/>
            <a:ahLst/>
            <a:cxnLst/>
            <a:rect r="r" b="b" t="t" l="l"/>
            <a:pathLst>
              <a:path h="8686029" w="12851137">
                <a:moveTo>
                  <a:pt x="0" y="0"/>
                </a:moveTo>
                <a:lnTo>
                  <a:pt x="12851138" y="0"/>
                </a:lnTo>
                <a:lnTo>
                  <a:pt x="12851138" y="8686030"/>
                </a:lnTo>
                <a:lnTo>
                  <a:pt x="0" y="8686030"/>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635" y="-197918"/>
            <a:ext cx="7805688" cy="10681895"/>
            <a:chOff x="0" y="0"/>
            <a:chExt cx="23248112" cy="31814478"/>
          </a:xfrm>
        </p:grpSpPr>
        <p:sp>
          <p:nvSpPr>
            <p:cNvPr name="Freeform 3" id="3"/>
            <p:cNvSpPr/>
            <p:nvPr/>
          </p:nvSpPr>
          <p:spPr>
            <a:xfrm flipH="false" flipV="false" rot="0">
              <a:off x="0" y="0"/>
              <a:ext cx="23248113" cy="31814517"/>
            </a:xfrm>
            <a:custGeom>
              <a:avLst/>
              <a:gdLst/>
              <a:ahLst/>
              <a:cxnLst/>
              <a:rect r="r" b="b" t="t" l="l"/>
              <a:pathLst>
                <a:path h="31814517" w="23248113">
                  <a:moveTo>
                    <a:pt x="0" y="0"/>
                  </a:moveTo>
                  <a:lnTo>
                    <a:pt x="0" y="31814517"/>
                  </a:lnTo>
                  <a:lnTo>
                    <a:pt x="9879330" y="31814517"/>
                  </a:lnTo>
                  <a:lnTo>
                    <a:pt x="23248113" y="14652625"/>
                  </a:lnTo>
                  <a:lnTo>
                    <a:pt x="23248113" y="14652498"/>
                  </a:lnTo>
                  <a:lnTo>
                    <a:pt x="12473051" y="0"/>
                  </a:lnTo>
                  <a:close/>
                </a:path>
              </a:pathLst>
            </a:custGeom>
            <a:blipFill>
              <a:blip r:embed="rId2"/>
              <a:stretch>
                <a:fillRect l="-105399" t="0" r="0" b="0"/>
              </a:stretch>
            </a:blipFill>
          </p:spPr>
        </p:sp>
      </p:grpSp>
      <p:grpSp>
        <p:nvGrpSpPr>
          <p:cNvPr name="Group 4" id="4"/>
          <p:cNvGrpSpPr/>
          <p:nvPr/>
        </p:nvGrpSpPr>
        <p:grpSpPr>
          <a:xfrm rot="-10800000">
            <a:off x="3998292" y="-1062930"/>
            <a:ext cx="5028189" cy="3225690"/>
            <a:chOff x="0" y="0"/>
            <a:chExt cx="1108615" cy="711200"/>
          </a:xfrm>
        </p:grpSpPr>
        <p:sp>
          <p:nvSpPr>
            <p:cNvPr name="Freeform 5" id="5"/>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6" id="6"/>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651951">
            <a:off x="4910572" y="791397"/>
            <a:ext cx="3847506" cy="182757"/>
          </a:xfrm>
          <a:custGeom>
            <a:avLst/>
            <a:gdLst/>
            <a:ahLst/>
            <a:cxnLst/>
            <a:rect r="r" b="b" t="t" l="l"/>
            <a:pathLst>
              <a:path h="182757" w="3847506">
                <a:moveTo>
                  <a:pt x="0" y="0"/>
                </a:moveTo>
                <a:lnTo>
                  <a:pt x="3847506" y="0"/>
                </a:lnTo>
                <a:lnTo>
                  <a:pt x="3847506" y="182757"/>
                </a:lnTo>
                <a:lnTo>
                  <a:pt x="0" y="182757"/>
                </a:lnTo>
                <a:lnTo>
                  <a:pt x="0" y="0"/>
                </a:lnTo>
                <a:close/>
              </a:path>
            </a:pathLst>
          </a:custGeom>
          <a:blipFill>
            <a:blip r:embed="rId3">
              <a:alphaModFix amt="70000"/>
            </a:blip>
            <a:stretch>
              <a:fillRect l="0" t="0" r="0" b="0"/>
            </a:stretch>
          </a:blipFill>
        </p:spPr>
      </p:sp>
      <p:grpSp>
        <p:nvGrpSpPr>
          <p:cNvPr name="Group 8" id="8"/>
          <p:cNvGrpSpPr/>
          <p:nvPr/>
        </p:nvGrpSpPr>
        <p:grpSpPr>
          <a:xfrm rot="0">
            <a:off x="3758209" y="7630435"/>
            <a:ext cx="4684928" cy="3005481"/>
            <a:chOff x="0" y="0"/>
            <a:chExt cx="1108615" cy="711200"/>
          </a:xfrm>
        </p:grpSpPr>
        <p:sp>
          <p:nvSpPr>
            <p:cNvPr name="Freeform 9" id="9"/>
            <p:cNvSpPr/>
            <p:nvPr/>
          </p:nvSpPr>
          <p:spPr>
            <a:xfrm flipH="false" flipV="false" rot="0">
              <a:off x="0" y="0"/>
              <a:ext cx="1108615" cy="711200"/>
            </a:xfrm>
            <a:custGeom>
              <a:avLst/>
              <a:gdLst/>
              <a:ahLst/>
              <a:cxnLst/>
              <a:rect r="r" b="b" t="t" l="l"/>
              <a:pathLst>
                <a:path h="711200" w="1108615">
                  <a:moveTo>
                    <a:pt x="554307" y="0"/>
                  </a:moveTo>
                  <a:lnTo>
                    <a:pt x="1108615" y="711200"/>
                  </a:lnTo>
                  <a:lnTo>
                    <a:pt x="0" y="711200"/>
                  </a:lnTo>
                  <a:lnTo>
                    <a:pt x="554307" y="0"/>
                  </a:lnTo>
                  <a:close/>
                </a:path>
              </a:pathLst>
            </a:custGeom>
            <a:solidFill>
              <a:srgbClr val="393939"/>
            </a:solidFill>
          </p:spPr>
        </p:sp>
        <p:sp>
          <p:nvSpPr>
            <p:cNvPr name="TextBox 10" id="10"/>
            <p:cNvSpPr txBox="true"/>
            <p:nvPr/>
          </p:nvSpPr>
          <p:spPr>
            <a:xfrm>
              <a:off x="173221" y="273050"/>
              <a:ext cx="762173" cy="3873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3233654">
            <a:off x="4659336" y="9258362"/>
            <a:ext cx="3847506" cy="182757"/>
          </a:xfrm>
          <a:custGeom>
            <a:avLst/>
            <a:gdLst/>
            <a:ahLst/>
            <a:cxnLst/>
            <a:rect r="r" b="b" t="t" l="l"/>
            <a:pathLst>
              <a:path h="182757" w="3847506">
                <a:moveTo>
                  <a:pt x="0" y="0"/>
                </a:moveTo>
                <a:lnTo>
                  <a:pt x="3847506" y="0"/>
                </a:lnTo>
                <a:lnTo>
                  <a:pt x="3847506" y="182756"/>
                </a:lnTo>
                <a:lnTo>
                  <a:pt x="0" y="182756"/>
                </a:lnTo>
                <a:lnTo>
                  <a:pt x="0" y="0"/>
                </a:lnTo>
                <a:close/>
              </a:path>
            </a:pathLst>
          </a:custGeom>
          <a:blipFill>
            <a:blip r:embed="rId3">
              <a:alphaModFix amt="70000"/>
            </a:blip>
            <a:stretch>
              <a:fillRect l="0" t="0" r="0" b="0"/>
            </a:stretch>
          </a:blipFill>
        </p:spPr>
      </p:sp>
      <p:grpSp>
        <p:nvGrpSpPr>
          <p:cNvPr name="Group 12" id="12"/>
          <p:cNvGrpSpPr/>
          <p:nvPr/>
        </p:nvGrpSpPr>
        <p:grpSpPr>
          <a:xfrm rot="-3140910">
            <a:off x="5222816" y="612348"/>
            <a:ext cx="4068424" cy="693222"/>
            <a:chOff x="0" y="0"/>
            <a:chExt cx="1533144" cy="261234"/>
          </a:xfrm>
        </p:grpSpPr>
        <p:sp>
          <p:nvSpPr>
            <p:cNvPr name="Freeform 13" id="13"/>
            <p:cNvSpPr/>
            <p:nvPr/>
          </p:nvSpPr>
          <p:spPr>
            <a:xfrm flipH="false" flipV="false" rot="0">
              <a:off x="0" y="0"/>
              <a:ext cx="1533144" cy="261234"/>
            </a:xfrm>
            <a:custGeom>
              <a:avLst/>
              <a:gdLst/>
              <a:ahLst/>
              <a:cxnLst/>
              <a:rect r="r" b="b" t="t" l="l"/>
              <a:pathLst>
                <a:path h="261234" w="1533144">
                  <a:moveTo>
                    <a:pt x="1329944" y="0"/>
                  </a:moveTo>
                  <a:lnTo>
                    <a:pt x="0" y="0"/>
                  </a:lnTo>
                  <a:lnTo>
                    <a:pt x="203200" y="261234"/>
                  </a:lnTo>
                  <a:lnTo>
                    <a:pt x="1533144" y="261234"/>
                  </a:lnTo>
                  <a:lnTo>
                    <a:pt x="1329944" y="0"/>
                  </a:lnTo>
                  <a:close/>
                </a:path>
              </a:pathLst>
            </a:custGeom>
            <a:solidFill>
              <a:srgbClr val="FFBC00"/>
            </a:solidFill>
          </p:spPr>
        </p:sp>
        <p:sp>
          <p:nvSpPr>
            <p:cNvPr name="TextBox 14" id="14"/>
            <p:cNvSpPr txBox="true"/>
            <p:nvPr/>
          </p:nvSpPr>
          <p:spPr>
            <a:xfrm>
              <a:off x="101600" y="-57150"/>
              <a:ext cx="1329944" cy="31838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7646715">
            <a:off x="4882352" y="1013509"/>
            <a:ext cx="4841514" cy="229972"/>
          </a:xfrm>
          <a:custGeom>
            <a:avLst/>
            <a:gdLst/>
            <a:ahLst/>
            <a:cxnLst/>
            <a:rect r="r" b="b" t="t" l="l"/>
            <a:pathLst>
              <a:path h="229972" w="4841514">
                <a:moveTo>
                  <a:pt x="0" y="0"/>
                </a:moveTo>
                <a:lnTo>
                  <a:pt x="4841514" y="0"/>
                </a:lnTo>
                <a:lnTo>
                  <a:pt x="4841514" y="229972"/>
                </a:lnTo>
                <a:lnTo>
                  <a:pt x="0" y="229972"/>
                </a:lnTo>
                <a:lnTo>
                  <a:pt x="0" y="0"/>
                </a:lnTo>
                <a:close/>
              </a:path>
            </a:pathLst>
          </a:custGeom>
          <a:blipFill>
            <a:blip r:embed="rId3">
              <a:alphaModFix amt="70000"/>
            </a:blip>
            <a:stretch>
              <a:fillRect l="0" t="0" r="0" b="0"/>
            </a:stretch>
          </a:blipFill>
        </p:spPr>
      </p:sp>
      <p:grpSp>
        <p:nvGrpSpPr>
          <p:cNvPr name="Group 16" id="16"/>
          <p:cNvGrpSpPr/>
          <p:nvPr/>
        </p:nvGrpSpPr>
        <p:grpSpPr>
          <a:xfrm rot="-3140910">
            <a:off x="5581482" y="734175"/>
            <a:ext cx="4525889" cy="693222"/>
            <a:chOff x="0" y="0"/>
            <a:chExt cx="1705535" cy="261234"/>
          </a:xfrm>
        </p:grpSpPr>
        <p:sp>
          <p:nvSpPr>
            <p:cNvPr name="Freeform 17" id="17"/>
            <p:cNvSpPr/>
            <p:nvPr/>
          </p:nvSpPr>
          <p:spPr>
            <a:xfrm flipH="false" flipV="false" rot="0">
              <a:off x="0" y="0"/>
              <a:ext cx="1705535" cy="261234"/>
            </a:xfrm>
            <a:custGeom>
              <a:avLst/>
              <a:gdLst/>
              <a:ahLst/>
              <a:cxnLst/>
              <a:rect r="r" b="b" t="t" l="l"/>
              <a:pathLst>
                <a:path h="261234" w="1705535">
                  <a:moveTo>
                    <a:pt x="1502335" y="0"/>
                  </a:moveTo>
                  <a:lnTo>
                    <a:pt x="0" y="0"/>
                  </a:lnTo>
                  <a:lnTo>
                    <a:pt x="203200" y="261234"/>
                  </a:lnTo>
                  <a:lnTo>
                    <a:pt x="1705535" y="261234"/>
                  </a:lnTo>
                  <a:lnTo>
                    <a:pt x="1502335" y="0"/>
                  </a:lnTo>
                  <a:close/>
                </a:path>
              </a:pathLst>
            </a:custGeom>
            <a:solidFill>
              <a:srgbClr val="ED9B0F"/>
            </a:solidFill>
          </p:spPr>
        </p:sp>
        <p:sp>
          <p:nvSpPr>
            <p:cNvPr name="TextBox 18" id="18"/>
            <p:cNvSpPr txBox="true"/>
            <p:nvPr/>
          </p:nvSpPr>
          <p:spPr>
            <a:xfrm>
              <a:off x="101600" y="-57150"/>
              <a:ext cx="1502335" cy="31838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3220314">
            <a:off x="728059" y="1952455"/>
            <a:ext cx="9148440" cy="999835"/>
            <a:chOff x="0" y="0"/>
            <a:chExt cx="2554105" cy="279139"/>
          </a:xfrm>
        </p:grpSpPr>
        <p:sp>
          <p:nvSpPr>
            <p:cNvPr name="Freeform 20" id="20"/>
            <p:cNvSpPr/>
            <p:nvPr/>
          </p:nvSpPr>
          <p:spPr>
            <a:xfrm flipH="false" flipV="false" rot="0">
              <a:off x="0" y="0"/>
              <a:ext cx="2554105" cy="279139"/>
            </a:xfrm>
            <a:custGeom>
              <a:avLst/>
              <a:gdLst/>
              <a:ahLst/>
              <a:cxnLst/>
              <a:rect r="r" b="b" t="t" l="l"/>
              <a:pathLst>
                <a:path h="279139" w="2554105">
                  <a:moveTo>
                    <a:pt x="203200" y="0"/>
                  </a:moveTo>
                  <a:lnTo>
                    <a:pt x="2554105" y="0"/>
                  </a:lnTo>
                  <a:lnTo>
                    <a:pt x="2350905" y="279139"/>
                  </a:lnTo>
                  <a:lnTo>
                    <a:pt x="0" y="279139"/>
                  </a:lnTo>
                  <a:lnTo>
                    <a:pt x="203200" y="0"/>
                  </a:lnTo>
                  <a:close/>
                </a:path>
              </a:pathLst>
            </a:custGeom>
            <a:solidFill>
              <a:srgbClr val="ED9B0F"/>
            </a:solidFill>
          </p:spPr>
        </p:sp>
        <p:sp>
          <p:nvSpPr>
            <p:cNvPr name="TextBox 21" id="21"/>
            <p:cNvSpPr txBox="true"/>
            <p:nvPr/>
          </p:nvSpPr>
          <p:spPr>
            <a:xfrm>
              <a:off x="101600" y="-57150"/>
              <a:ext cx="2350905" cy="33628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3220314">
            <a:off x="4431127" y="8639462"/>
            <a:ext cx="4915281" cy="769791"/>
            <a:chOff x="0" y="0"/>
            <a:chExt cx="1782359" cy="279139"/>
          </a:xfrm>
        </p:grpSpPr>
        <p:sp>
          <p:nvSpPr>
            <p:cNvPr name="Freeform 23" id="23"/>
            <p:cNvSpPr/>
            <p:nvPr/>
          </p:nvSpPr>
          <p:spPr>
            <a:xfrm flipH="false" flipV="false" rot="0">
              <a:off x="0" y="0"/>
              <a:ext cx="1782359" cy="279139"/>
            </a:xfrm>
            <a:custGeom>
              <a:avLst/>
              <a:gdLst/>
              <a:ahLst/>
              <a:cxnLst/>
              <a:rect r="r" b="b" t="t" l="l"/>
              <a:pathLst>
                <a:path h="279139" w="1782359">
                  <a:moveTo>
                    <a:pt x="203200" y="0"/>
                  </a:moveTo>
                  <a:lnTo>
                    <a:pt x="1782359" y="0"/>
                  </a:lnTo>
                  <a:lnTo>
                    <a:pt x="1579159" y="279139"/>
                  </a:lnTo>
                  <a:lnTo>
                    <a:pt x="0" y="279139"/>
                  </a:lnTo>
                  <a:lnTo>
                    <a:pt x="203200" y="0"/>
                  </a:lnTo>
                  <a:close/>
                </a:path>
              </a:pathLst>
            </a:custGeom>
            <a:solidFill>
              <a:srgbClr val="ED9B0F"/>
            </a:solidFill>
          </p:spPr>
        </p:sp>
        <p:sp>
          <p:nvSpPr>
            <p:cNvPr name="TextBox 24" id="24"/>
            <p:cNvSpPr txBox="true"/>
            <p:nvPr/>
          </p:nvSpPr>
          <p:spPr>
            <a:xfrm>
              <a:off x="101600" y="-57150"/>
              <a:ext cx="1579159" cy="336289"/>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3218702">
            <a:off x="4604946" y="8961707"/>
            <a:ext cx="4841514" cy="229972"/>
          </a:xfrm>
          <a:custGeom>
            <a:avLst/>
            <a:gdLst/>
            <a:ahLst/>
            <a:cxnLst/>
            <a:rect r="r" b="b" t="t" l="l"/>
            <a:pathLst>
              <a:path h="229972" w="4841514">
                <a:moveTo>
                  <a:pt x="0" y="0"/>
                </a:moveTo>
                <a:lnTo>
                  <a:pt x="4841515" y="0"/>
                </a:lnTo>
                <a:lnTo>
                  <a:pt x="4841515" y="229972"/>
                </a:lnTo>
                <a:lnTo>
                  <a:pt x="0" y="229972"/>
                </a:lnTo>
                <a:lnTo>
                  <a:pt x="0" y="0"/>
                </a:lnTo>
                <a:close/>
              </a:path>
            </a:pathLst>
          </a:custGeom>
          <a:blipFill>
            <a:blip r:embed="rId3">
              <a:alphaModFix amt="70000"/>
            </a:blip>
            <a:stretch>
              <a:fillRect l="0" t="0" r="0" b="0"/>
            </a:stretch>
          </a:blipFill>
        </p:spPr>
      </p:sp>
      <p:grpSp>
        <p:nvGrpSpPr>
          <p:cNvPr name="Group 26" id="26"/>
          <p:cNvGrpSpPr/>
          <p:nvPr/>
        </p:nvGrpSpPr>
        <p:grpSpPr>
          <a:xfrm rot="3220314">
            <a:off x="4752752" y="8373962"/>
            <a:ext cx="5493791" cy="929094"/>
            <a:chOff x="0" y="0"/>
            <a:chExt cx="1650564" cy="279139"/>
          </a:xfrm>
        </p:grpSpPr>
        <p:sp>
          <p:nvSpPr>
            <p:cNvPr name="Freeform 27" id="27"/>
            <p:cNvSpPr/>
            <p:nvPr/>
          </p:nvSpPr>
          <p:spPr>
            <a:xfrm flipH="false" flipV="false" rot="0">
              <a:off x="0" y="0"/>
              <a:ext cx="1650564" cy="279139"/>
            </a:xfrm>
            <a:custGeom>
              <a:avLst/>
              <a:gdLst/>
              <a:ahLst/>
              <a:cxnLst/>
              <a:rect r="r" b="b" t="t" l="l"/>
              <a:pathLst>
                <a:path h="279139" w="1650564">
                  <a:moveTo>
                    <a:pt x="203200" y="0"/>
                  </a:moveTo>
                  <a:lnTo>
                    <a:pt x="1650564" y="0"/>
                  </a:lnTo>
                  <a:lnTo>
                    <a:pt x="1447364" y="279139"/>
                  </a:lnTo>
                  <a:lnTo>
                    <a:pt x="0" y="279139"/>
                  </a:lnTo>
                  <a:lnTo>
                    <a:pt x="203200" y="0"/>
                  </a:lnTo>
                  <a:close/>
                </a:path>
              </a:pathLst>
            </a:custGeom>
            <a:solidFill>
              <a:srgbClr val="FFBC00"/>
            </a:solidFill>
          </p:spPr>
        </p:sp>
        <p:sp>
          <p:nvSpPr>
            <p:cNvPr name="TextBox 28" id="28"/>
            <p:cNvSpPr txBox="true"/>
            <p:nvPr/>
          </p:nvSpPr>
          <p:spPr>
            <a:xfrm>
              <a:off x="101600" y="-57150"/>
              <a:ext cx="1447364" cy="336289"/>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3140910">
            <a:off x="404529" y="8766415"/>
            <a:ext cx="9453283" cy="1008385"/>
            <a:chOff x="0" y="0"/>
            <a:chExt cx="2448979" cy="261234"/>
          </a:xfrm>
        </p:grpSpPr>
        <p:sp>
          <p:nvSpPr>
            <p:cNvPr name="Freeform 30" id="30"/>
            <p:cNvSpPr/>
            <p:nvPr/>
          </p:nvSpPr>
          <p:spPr>
            <a:xfrm flipH="false" flipV="false" rot="0">
              <a:off x="0" y="0"/>
              <a:ext cx="2448979" cy="261234"/>
            </a:xfrm>
            <a:custGeom>
              <a:avLst/>
              <a:gdLst/>
              <a:ahLst/>
              <a:cxnLst/>
              <a:rect r="r" b="b" t="t" l="l"/>
              <a:pathLst>
                <a:path h="261234" w="2448979">
                  <a:moveTo>
                    <a:pt x="2245779" y="0"/>
                  </a:moveTo>
                  <a:lnTo>
                    <a:pt x="0" y="0"/>
                  </a:lnTo>
                  <a:lnTo>
                    <a:pt x="203200" y="261234"/>
                  </a:lnTo>
                  <a:lnTo>
                    <a:pt x="2448979" y="261234"/>
                  </a:lnTo>
                  <a:lnTo>
                    <a:pt x="2245779" y="0"/>
                  </a:lnTo>
                  <a:close/>
                </a:path>
              </a:pathLst>
            </a:custGeom>
            <a:solidFill>
              <a:srgbClr val="ED9B0F"/>
            </a:solidFill>
          </p:spPr>
        </p:sp>
        <p:sp>
          <p:nvSpPr>
            <p:cNvPr name="TextBox 31" id="31"/>
            <p:cNvSpPr txBox="true"/>
            <p:nvPr/>
          </p:nvSpPr>
          <p:spPr>
            <a:xfrm>
              <a:off x="101600" y="-57150"/>
              <a:ext cx="2245779" cy="318384"/>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3227801">
            <a:off x="1629251" y="1694836"/>
            <a:ext cx="7276226" cy="345621"/>
          </a:xfrm>
          <a:custGeom>
            <a:avLst/>
            <a:gdLst/>
            <a:ahLst/>
            <a:cxnLst/>
            <a:rect r="r" b="b" t="t" l="l"/>
            <a:pathLst>
              <a:path h="345621" w="7276226">
                <a:moveTo>
                  <a:pt x="0" y="0"/>
                </a:moveTo>
                <a:lnTo>
                  <a:pt x="7276225" y="0"/>
                </a:lnTo>
                <a:lnTo>
                  <a:pt x="7276225" y="345621"/>
                </a:lnTo>
                <a:lnTo>
                  <a:pt x="0" y="345621"/>
                </a:lnTo>
                <a:lnTo>
                  <a:pt x="0" y="0"/>
                </a:lnTo>
                <a:close/>
              </a:path>
            </a:pathLst>
          </a:custGeom>
          <a:blipFill>
            <a:blip r:embed="rId3">
              <a:alphaModFix amt="70000"/>
            </a:blip>
            <a:stretch>
              <a:fillRect l="0" t="0" r="0" b="0"/>
            </a:stretch>
          </a:blipFill>
        </p:spPr>
      </p:sp>
      <p:sp>
        <p:nvSpPr>
          <p:cNvPr name="Freeform 33" id="33"/>
          <p:cNvSpPr/>
          <p:nvPr/>
        </p:nvSpPr>
        <p:spPr>
          <a:xfrm flipH="false" flipV="false" rot="-3220336">
            <a:off x="654582" y="7879261"/>
            <a:ext cx="9848529" cy="467805"/>
          </a:xfrm>
          <a:custGeom>
            <a:avLst/>
            <a:gdLst/>
            <a:ahLst/>
            <a:cxnLst/>
            <a:rect r="r" b="b" t="t" l="l"/>
            <a:pathLst>
              <a:path h="467805" w="9848529">
                <a:moveTo>
                  <a:pt x="0" y="0"/>
                </a:moveTo>
                <a:lnTo>
                  <a:pt x="9848529" y="0"/>
                </a:lnTo>
                <a:lnTo>
                  <a:pt x="9848529" y="467806"/>
                </a:lnTo>
                <a:lnTo>
                  <a:pt x="0" y="467806"/>
                </a:lnTo>
                <a:lnTo>
                  <a:pt x="0" y="0"/>
                </a:lnTo>
                <a:close/>
              </a:path>
            </a:pathLst>
          </a:custGeom>
          <a:blipFill>
            <a:blip r:embed="rId3">
              <a:alphaModFix amt="70000"/>
            </a:blip>
            <a:stretch>
              <a:fillRect l="0" t="0" r="0" b="0"/>
            </a:stretch>
          </a:blipFill>
        </p:spPr>
      </p:sp>
      <p:grpSp>
        <p:nvGrpSpPr>
          <p:cNvPr name="Group 34" id="34"/>
          <p:cNvGrpSpPr/>
          <p:nvPr/>
        </p:nvGrpSpPr>
        <p:grpSpPr>
          <a:xfrm rot="3220314">
            <a:off x="1494287" y="744389"/>
            <a:ext cx="8169120" cy="1020910"/>
            <a:chOff x="0" y="0"/>
            <a:chExt cx="2233613" cy="279139"/>
          </a:xfrm>
        </p:grpSpPr>
        <p:sp>
          <p:nvSpPr>
            <p:cNvPr name="Freeform 35" id="35"/>
            <p:cNvSpPr/>
            <p:nvPr/>
          </p:nvSpPr>
          <p:spPr>
            <a:xfrm flipH="false" flipV="false" rot="0">
              <a:off x="0" y="0"/>
              <a:ext cx="2233613" cy="279139"/>
            </a:xfrm>
            <a:custGeom>
              <a:avLst/>
              <a:gdLst/>
              <a:ahLst/>
              <a:cxnLst/>
              <a:rect r="r" b="b" t="t" l="l"/>
              <a:pathLst>
                <a:path h="279139" w="2233613">
                  <a:moveTo>
                    <a:pt x="203200" y="0"/>
                  </a:moveTo>
                  <a:lnTo>
                    <a:pt x="2233613" y="0"/>
                  </a:lnTo>
                  <a:lnTo>
                    <a:pt x="2030413" y="279139"/>
                  </a:lnTo>
                  <a:lnTo>
                    <a:pt x="0" y="279139"/>
                  </a:lnTo>
                  <a:lnTo>
                    <a:pt x="203200" y="0"/>
                  </a:lnTo>
                  <a:close/>
                </a:path>
              </a:pathLst>
            </a:custGeom>
            <a:solidFill>
              <a:srgbClr val="FFBC00"/>
            </a:solidFill>
          </p:spPr>
        </p:sp>
        <p:sp>
          <p:nvSpPr>
            <p:cNvPr name="TextBox 36" id="36"/>
            <p:cNvSpPr txBox="true"/>
            <p:nvPr/>
          </p:nvSpPr>
          <p:spPr>
            <a:xfrm>
              <a:off x="101600" y="-57150"/>
              <a:ext cx="2030413" cy="33628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3140910">
            <a:off x="415814" y="7163378"/>
            <a:ext cx="9430714" cy="1005978"/>
            <a:chOff x="0" y="0"/>
            <a:chExt cx="2448979" cy="261234"/>
          </a:xfrm>
        </p:grpSpPr>
        <p:sp>
          <p:nvSpPr>
            <p:cNvPr name="Freeform 38" id="38"/>
            <p:cNvSpPr/>
            <p:nvPr/>
          </p:nvSpPr>
          <p:spPr>
            <a:xfrm flipH="false" flipV="false" rot="0">
              <a:off x="0" y="0"/>
              <a:ext cx="2448979" cy="261234"/>
            </a:xfrm>
            <a:custGeom>
              <a:avLst/>
              <a:gdLst/>
              <a:ahLst/>
              <a:cxnLst/>
              <a:rect r="r" b="b" t="t" l="l"/>
              <a:pathLst>
                <a:path h="261234" w="2448979">
                  <a:moveTo>
                    <a:pt x="2245779" y="0"/>
                  </a:moveTo>
                  <a:lnTo>
                    <a:pt x="0" y="0"/>
                  </a:lnTo>
                  <a:lnTo>
                    <a:pt x="203200" y="261234"/>
                  </a:lnTo>
                  <a:lnTo>
                    <a:pt x="2448979" y="261234"/>
                  </a:lnTo>
                  <a:lnTo>
                    <a:pt x="2245779" y="0"/>
                  </a:lnTo>
                  <a:close/>
                </a:path>
              </a:pathLst>
            </a:custGeom>
            <a:solidFill>
              <a:srgbClr val="FFBC00"/>
            </a:solidFill>
          </p:spPr>
        </p:sp>
        <p:sp>
          <p:nvSpPr>
            <p:cNvPr name="TextBox 39" id="39"/>
            <p:cNvSpPr txBox="true"/>
            <p:nvPr/>
          </p:nvSpPr>
          <p:spPr>
            <a:xfrm>
              <a:off x="101600" y="-57150"/>
              <a:ext cx="2245779" cy="318384"/>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8848604" y="1911907"/>
            <a:ext cx="8410696" cy="1641475"/>
          </a:xfrm>
          <a:prstGeom prst="rect">
            <a:avLst/>
          </a:prstGeom>
        </p:spPr>
        <p:txBody>
          <a:bodyPr anchor="t" rtlCol="false" tIns="0" lIns="0" bIns="0" rIns="0">
            <a:spAutoFit/>
          </a:bodyPr>
          <a:lstStyle/>
          <a:p>
            <a:pPr algn="r">
              <a:lnSpc>
                <a:spcPts val="2600"/>
              </a:lnSpc>
            </a:pPr>
            <a:r>
              <a:rPr lang="en-US" sz="2000">
                <a:solidFill>
                  <a:srgbClr val="000000"/>
                </a:solidFill>
                <a:latin typeface="Poppins"/>
                <a:ea typeface="Poppins"/>
                <a:cs typeface="Poppins"/>
                <a:sym typeface="Poppins"/>
              </a:rPr>
              <a:t>Un diagrama de flujo es una representación gráfica de un proceso o algoritmo, donde se utilizan símbolos y flechas para mostrar la secuencia de pasos y la relación entre ellos. Es una herramienta visual que facilita la comprensión, el análisis y la comunicación de procesos complejos.</a:t>
            </a:r>
          </a:p>
        </p:txBody>
      </p:sp>
      <p:sp>
        <p:nvSpPr>
          <p:cNvPr name="TextBox 41" id="41"/>
          <p:cNvSpPr txBox="true"/>
          <p:nvPr/>
        </p:nvSpPr>
        <p:spPr>
          <a:xfrm rot="0">
            <a:off x="11130399" y="1019175"/>
            <a:ext cx="6128901" cy="687705"/>
          </a:xfrm>
          <a:prstGeom prst="rect">
            <a:avLst/>
          </a:prstGeom>
        </p:spPr>
        <p:txBody>
          <a:bodyPr anchor="t" rtlCol="false" tIns="0" lIns="0" bIns="0" rIns="0">
            <a:spAutoFit/>
          </a:bodyPr>
          <a:lstStyle/>
          <a:p>
            <a:pPr algn="r">
              <a:lnSpc>
                <a:spcPts val="5084"/>
              </a:lnSpc>
            </a:pPr>
            <a:r>
              <a:rPr lang="en-US" sz="4499" spc="-134">
                <a:solidFill>
                  <a:srgbClr val="000000"/>
                </a:solidFill>
                <a:latin typeface="Poppins Bold"/>
                <a:ea typeface="Poppins Bold"/>
                <a:cs typeface="Poppins Bold"/>
                <a:sym typeface="Poppins Bold"/>
              </a:rPr>
              <a:t>Diagramas de Flujo</a:t>
            </a:r>
          </a:p>
        </p:txBody>
      </p:sp>
      <p:sp>
        <p:nvSpPr>
          <p:cNvPr name="TextBox 42" id="42"/>
          <p:cNvSpPr txBox="true"/>
          <p:nvPr/>
        </p:nvSpPr>
        <p:spPr>
          <a:xfrm rot="0">
            <a:off x="9144000" y="3943667"/>
            <a:ext cx="8115300" cy="5204460"/>
          </a:xfrm>
          <a:prstGeom prst="rect">
            <a:avLst/>
          </a:prstGeom>
        </p:spPr>
        <p:txBody>
          <a:bodyPr anchor="t" rtlCol="false" tIns="0" lIns="0" bIns="0" rIns="0">
            <a:spAutoFit/>
          </a:bodyPr>
          <a:lstStyle/>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Visualización clara</a:t>
            </a:r>
            <a:r>
              <a:rPr lang="en-US" sz="2099">
                <a:solidFill>
                  <a:srgbClr val="000000"/>
                </a:solidFill>
                <a:latin typeface="Poppins"/>
                <a:ea typeface="Poppins"/>
                <a:cs typeface="Poppins"/>
                <a:sym typeface="Poppins"/>
              </a:rPr>
              <a:t>: Representa procesos de manera visual, lo que facilita la comprensión.</a:t>
            </a:r>
          </a:p>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Símbolos estándar</a:t>
            </a:r>
            <a:r>
              <a:rPr lang="en-US" sz="2099">
                <a:solidFill>
                  <a:srgbClr val="000000"/>
                </a:solidFill>
                <a:latin typeface="Poppins"/>
                <a:ea typeface="Poppins"/>
                <a:cs typeface="Poppins"/>
                <a:sym typeface="Poppins"/>
              </a:rPr>
              <a:t>: Usa símbolos estandarizados, como óvalos para inicio/fin, rectángulos para procesos, rombos para decisiones, y flechas para indicar el flujo.</a:t>
            </a:r>
          </a:p>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Secuencia de pasos</a:t>
            </a:r>
            <a:r>
              <a:rPr lang="en-US" sz="2099">
                <a:solidFill>
                  <a:srgbClr val="000000"/>
                </a:solidFill>
                <a:latin typeface="Poppins"/>
                <a:ea typeface="Poppins"/>
                <a:cs typeface="Poppins"/>
                <a:sym typeface="Poppins"/>
              </a:rPr>
              <a:t>: Muestra el orden en que se deben realizar los pasos de un proceso.</a:t>
            </a:r>
          </a:p>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Identificación de problemas</a:t>
            </a:r>
            <a:r>
              <a:rPr lang="en-US" sz="2099">
                <a:solidFill>
                  <a:srgbClr val="000000"/>
                </a:solidFill>
                <a:latin typeface="Poppins"/>
                <a:ea typeface="Poppins"/>
                <a:cs typeface="Poppins"/>
                <a:sym typeface="Poppins"/>
              </a:rPr>
              <a:t>: Ayuda a identificar cuellos de botella, redundancias y otros problemas en un proceso.</a:t>
            </a:r>
          </a:p>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Facilita la comunicación</a:t>
            </a:r>
            <a:r>
              <a:rPr lang="en-US" sz="2099">
                <a:solidFill>
                  <a:srgbClr val="000000"/>
                </a:solidFill>
                <a:latin typeface="Poppins"/>
                <a:ea typeface="Poppins"/>
                <a:cs typeface="Poppins"/>
                <a:sym typeface="Poppins"/>
              </a:rPr>
              <a:t>: Es útil para explicar procesos a personas de diferentes niveles de conocimiento.</a:t>
            </a:r>
          </a:p>
          <a:p>
            <a:pPr algn="l" marL="453388" indent="-226694" lvl="1">
              <a:lnSpc>
                <a:spcPts val="2939"/>
              </a:lnSpc>
              <a:buFont typeface="Arial"/>
              <a:buChar char="•"/>
            </a:pPr>
            <a:r>
              <a:rPr lang="en-US" sz="2099">
                <a:solidFill>
                  <a:srgbClr val="000000"/>
                </a:solidFill>
                <a:latin typeface="Poppins Bold"/>
                <a:ea typeface="Poppins Bold"/>
                <a:cs typeface="Poppins Bold"/>
                <a:sym typeface="Poppins Bold"/>
              </a:rPr>
              <a:t>Aplicaciones variadas</a:t>
            </a:r>
            <a:r>
              <a:rPr lang="en-US" sz="2099">
                <a:solidFill>
                  <a:srgbClr val="000000"/>
                </a:solidFill>
                <a:latin typeface="Poppins"/>
                <a:ea typeface="Poppins"/>
                <a:cs typeface="Poppins"/>
                <a:sym typeface="Poppins"/>
              </a:rPr>
              <a:t>: Se usa en diferentes campos, como programación, ingeniería, administración y más.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6349" y="2336488"/>
            <a:ext cx="17315302" cy="7733300"/>
          </a:xfrm>
          <a:custGeom>
            <a:avLst/>
            <a:gdLst/>
            <a:ahLst/>
            <a:cxnLst/>
            <a:rect r="r" b="b" t="t" l="l"/>
            <a:pathLst>
              <a:path h="7733300" w="17315302">
                <a:moveTo>
                  <a:pt x="0" y="0"/>
                </a:moveTo>
                <a:lnTo>
                  <a:pt x="17315302" y="0"/>
                </a:lnTo>
                <a:lnTo>
                  <a:pt x="17315302" y="7733300"/>
                </a:lnTo>
                <a:lnTo>
                  <a:pt x="0" y="7733300"/>
                </a:lnTo>
                <a:lnTo>
                  <a:pt x="0" y="0"/>
                </a:lnTo>
                <a:close/>
              </a:path>
            </a:pathLst>
          </a:custGeom>
          <a:blipFill>
            <a:blip r:embed="rId2"/>
            <a:stretch>
              <a:fillRect l="0" t="0" r="0" b="0"/>
            </a:stretch>
          </a:blipFill>
        </p:spPr>
      </p:sp>
      <p:grpSp>
        <p:nvGrpSpPr>
          <p:cNvPr name="Group 3" id="3"/>
          <p:cNvGrpSpPr/>
          <p:nvPr/>
        </p:nvGrpSpPr>
        <p:grpSpPr>
          <a:xfrm rot="0">
            <a:off x="3543300" y="253565"/>
            <a:ext cx="11201400" cy="1550270"/>
            <a:chOff x="0" y="0"/>
            <a:chExt cx="2950163" cy="408301"/>
          </a:xfrm>
        </p:grpSpPr>
        <p:sp>
          <p:nvSpPr>
            <p:cNvPr name="Freeform 4" id="4"/>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5" id="5"/>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062460" y="823912"/>
            <a:ext cx="8163080" cy="600075"/>
          </a:xfrm>
          <a:prstGeom prst="rect">
            <a:avLst/>
          </a:prstGeom>
        </p:spPr>
        <p:txBody>
          <a:bodyPr anchor="t" rtlCol="false" tIns="0" lIns="0" bIns="0" rIns="0">
            <a:spAutoFit/>
          </a:bodyPr>
          <a:lstStyle/>
          <a:p>
            <a:pPr algn="l">
              <a:lnSpc>
                <a:spcPts val="4799"/>
              </a:lnSpc>
            </a:pPr>
            <a:r>
              <a:rPr lang="en-US" sz="3999">
                <a:solidFill>
                  <a:srgbClr val="000000"/>
                </a:solidFill>
                <a:latin typeface="League Spartan"/>
                <a:ea typeface="League Spartan"/>
                <a:cs typeface="League Spartan"/>
                <a:sym typeface="League Spartan"/>
              </a:rPr>
              <a:t>SÍMBOLOS POR CONVENCIÓN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276697"/>
            <a:ext cx="5048729" cy="10668944"/>
          </a:xfrm>
          <a:custGeom>
            <a:avLst/>
            <a:gdLst/>
            <a:ahLst/>
            <a:cxnLst/>
            <a:rect r="r" b="b" t="t" l="l"/>
            <a:pathLst>
              <a:path h="10668944" w="5048729">
                <a:moveTo>
                  <a:pt x="0" y="0"/>
                </a:moveTo>
                <a:lnTo>
                  <a:pt x="5048729" y="0"/>
                </a:lnTo>
                <a:lnTo>
                  <a:pt x="5048729" y="10668944"/>
                </a:lnTo>
                <a:lnTo>
                  <a:pt x="0" y="10668944"/>
                </a:lnTo>
                <a:lnTo>
                  <a:pt x="0" y="0"/>
                </a:lnTo>
                <a:close/>
              </a:path>
            </a:pathLst>
          </a:custGeom>
          <a:blipFill>
            <a:blip r:embed="rId2"/>
            <a:stretch>
              <a:fillRect l="0" t="0" r="-12238" b="0"/>
            </a:stretch>
          </a:blipFill>
        </p:spPr>
      </p:sp>
      <p:sp>
        <p:nvSpPr>
          <p:cNvPr name="TextBox 3" id="3"/>
          <p:cNvSpPr txBox="true"/>
          <p:nvPr/>
        </p:nvSpPr>
        <p:spPr>
          <a:xfrm rot="0">
            <a:off x="6072010" y="1825915"/>
            <a:ext cx="8999629" cy="67564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Poppins"/>
                <a:ea typeface="Poppins"/>
                <a:cs typeface="Poppins"/>
                <a:sym typeface="Poppins"/>
              </a:rPr>
              <a:t>Los óvalos, que a menudo tienen una forma similar a un círculo alargado, se utilizan para indicar el comienzo y el final del proceso.</a:t>
            </a:r>
          </a:p>
        </p:txBody>
      </p:sp>
      <p:sp>
        <p:nvSpPr>
          <p:cNvPr name="TextBox 4" id="4"/>
          <p:cNvSpPr txBox="true"/>
          <p:nvPr/>
        </p:nvSpPr>
        <p:spPr>
          <a:xfrm rot="0">
            <a:off x="6072010" y="981366"/>
            <a:ext cx="8999629" cy="901700"/>
          </a:xfrm>
          <a:prstGeom prst="rect">
            <a:avLst/>
          </a:prstGeom>
        </p:spPr>
        <p:txBody>
          <a:bodyPr anchor="t" rtlCol="false" tIns="0" lIns="0" bIns="0" rIns="0">
            <a:spAutoFit/>
          </a:bodyPr>
          <a:lstStyle/>
          <a:p>
            <a:pPr algn="l">
              <a:lnSpc>
                <a:spcPts val="7000"/>
              </a:lnSpc>
              <a:spcBef>
                <a:spcPct val="0"/>
              </a:spcBef>
            </a:pPr>
            <a:r>
              <a:rPr lang="en-US" sz="5000">
                <a:solidFill>
                  <a:srgbClr val="000000"/>
                </a:solidFill>
                <a:latin typeface="Poppins Bold"/>
                <a:ea typeface="Poppins Bold"/>
                <a:cs typeface="Poppins Bold"/>
                <a:sym typeface="Poppins Bold"/>
              </a:rPr>
              <a:t>ÓVALO</a:t>
            </a:r>
          </a:p>
        </p:txBody>
      </p:sp>
      <p:sp>
        <p:nvSpPr>
          <p:cNvPr name="TextBox 5" id="5"/>
          <p:cNvSpPr txBox="true"/>
          <p:nvPr/>
        </p:nvSpPr>
        <p:spPr>
          <a:xfrm rot="0">
            <a:off x="6072010" y="4869180"/>
            <a:ext cx="8999629" cy="13423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Poppins"/>
                <a:ea typeface="Poppins"/>
                <a:cs typeface="Poppins"/>
                <a:sym typeface="Poppins"/>
              </a:rPr>
              <a:t>Los rectángulos se utilizan para representar pasos en los que se realiza una acción o se lleva a cabo un proceso. Estos pasos son actividades que transforman los datos de entrada en resultados o llevan a cabo tareas específicas.</a:t>
            </a:r>
          </a:p>
        </p:txBody>
      </p:sp>
      <p:sp>
        <p:nvSpPr>
          <p:cNvPr name="TextBox 6" id="6"/>
          <p:cNvSpPr txBox="true"/>
          <p:nvPr/>
        </p:nvSpPr>
        <p:spPr>
          <a:xfrm rot="0">
            <a:off x="6072010" y="4024630"/>
            <a:ext cx="8999629" cy="901700"/>
          </a:xfrm>
          <a:prstGeom prst="rect">
            <a:avLst/>
          </a:prstGeom>
        </p:spPr>
        <p:txBody>
          <a:bodyPr anchor="t" rtlCol="false" tIns="0" lIns="0" bIns="0" rIns="0">
            <a:spAutoFit/>
          </a:bodyPr>
          <a:lstStyle/>
          <a:p>
            <a:pPr algn="l">
              <a:lnSpc>
                <a:spcPts val="7000"/>
              </a:lnSpc>
              <a:spcBef>
                <a:spcPct val="0"/>
              </a:spcBef>
            </a:pPr>
            <a:r>
              <a:rPr lang="en-US" sz="5000">
                <a:solidFill>
                  <a:srgbClr val="000000"/>
                </a:solidFill>
                <a:latin typeface="Poppins Bold"/>
                <a:ea typeface="Poppins Bold"/>
                <a:cs typeface="Poppins Bold"/>
                <a:sym typeface="Poppins Bold"/>
              </a:rPr>
              <a:t>RECTÁNGULO</a:t>
            </a:r>
          </a:p>
        </p:txBody>
      </p:sp>
      <p:sp>
        <p:nvSpPr>
          <p:cNvPr name="TextBox 7" id="7"/>
          <p:cNvSpPr txBox="true"/>
          <p:nvPr/>
        </p:nvSpPr>
        <p:spPr>
          <a:xfrm rot="0">
            <a:off x="6072010" y="7820369"/>
            <a:ext cx="8999629" cy="13423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Poppins"/>
                <a:ea typeface="Poppins"/>
                <a:cs typeface="Poppins"/>
                <a:sym typeface="Poppins"/>
              </a:rPr>
              <a:t>Los rombos se utilizan para representar puntos en los que se debe tomar una decisión. Estas decisiones se responden con opciones binarias como "Sí" o "No", "Verdadero" o "Falso", que determinan el camino que tomará el flujo del proceso.</a:t>
            </a:r>
          </a:p>
        </p:txBody>
      </p:sp>
      <p:sp>
        <p:nvSpPr>
          <p:cNvPr name="TextBox 8" id="8"/>
          <p:cNvSpPr txBox="true"/>
          <p:nvPr/>
        </p:nvSpPr>
        <p:spPr>
          <a:xfrm rot="0">
            <a:off x="6072010" y="6975819"/>
            <a:ext cx="8999629" cy="901700"/>
          </a:xfrm>
          <a:prstGeom prst="rect">
            <a:avLst/>
          </a:prstGeom>
        </p:spPr>
        <p:txBody>
          <a:bodyPr anchor="t" rtlCol="false" tIns="0" lIns="0" bIns="0" rIns="0">
            <a:spAutoFit/>
          </a:bodyPr>
          <a:lstStyle/>
          <a:p>
            <a:pPr algn="l">
              <a:lnSpc>
                <a:spcPts val="7000"/>
              </a:lnSpc>
              <a:spcBef>
                <a:spcPct val="0"/>
              </a:spcBef>
            </a:pPr>
            <a:r>
              <a:rPr lang="en-US" sz="5000">
                <a:solidFill>
                  <a:srgbClr val="000000"/>
                </a:solidFill>
                <a:latin typeface="Poppins Bold"/>
                <a:ea typeface="Poppins Bold"/>
                <a:cs typeface="Poppins Bold"/>
                <a:sym typeface="Poppins Bold"/>
              </a:rPr>
              <a:t>ROMBO</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193574" cy="10287000"/>
          </a:xfrm>
          <a:custGeom>
            <a:avLst/>
            <a:gdLst/>
            <a:ahLst/>
            <a:cxnLst/>
            <a:rect r="r" b="b" t="t" l="l"/>
            <a:pathLst>
              <a:path h="10287000" w="4193574">
                <a:moveTo>
                  <a:pt x="0" y="0"/>
                </a:moveTo>
                <a:lnTo>
                  <a:pt x="4193574" y="0"/>
                </a:lnTo>
                <a:lnTo>
                  <a:pt x="419357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955112" y="1907085"/>
            <a:ext cx="8999629" cy="67564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Poppins"/>
                <a:ea typeface="Poppins"/>
                <a:cs typeface="Poppins"/>
                <a:sym typeface="Poppins"/>
              </a:rPr>
              <a:t>Los óvalos, que a menudo tienen una forma similar a un círculo alargado, se utilizan para indicar el comienzo y el final del proceso.</a:t>
            </a:r>
          </a:p>
        </p:txBody>
      </p:sp>
      <p:sp>
        <p:nvSpPr>
          <p:cNvPr name="TextBox 4" id="4"/>
          <p:cNvSpPr txBox="true"/>
          <p:nvPr/>
        </p:nvSpPr>
        <p:spPr>
          <a:xfrm rot="0">
            <a:off x="5955112" y="1062535"/>
            <a:ext cx="8999629" cy="901700"/>
          </a:xfrm>
          <a:prstGeom prst="rect">
            <a:avLst/>
          </a:prstGeom>
        </p:spPr>
        <p:txBody>
          <a:bodyPr anchor="t" rtlCol="false" tIns="0" lIns="0" bIns="0" rIns="0">
            <a:spAutoFit/>
          </a:bodyPr>
          <a:lstStyle/>
          <a:p>
            <a:pPr algn="l">
              <a:lnSpc>
                <a:spcPts val="7000"/>
              </a:lnSpc>
              <a:spcBef>
                <a:spcPct val="0"/>
              </a:spcBef>
            </a:pPr>
            <a:r>
              <a:rPr lang="en-US" sz="5000">
                <a:solidFill>
                  <a:srgbClr val="000000"/>
                </a:solidFill>
                <a:latin typeface="Poppins Bold"/>
                <a:ea typeface="Poppins Bold"/>
                <a:cs typeface="Poppins Bold"/>
                <a:sym typeface="Poppins Bold"/>
              </a:rPr>
              <a:t>ÓVALO</a:t>
            </a:r>
          </a:p>
        </p:txBody>
      </p:sp>
      <p:sp>
        <p:nvSpPr>
          <p:cNvPr name="TextBox 5" id="5"/>
          <p:cNvSpPr txBox="true"/>
          <p:nvPr/>
        </p:nvSpPr>
        <p:spPr>
          <a:xfrm rot="0">
            <a:off x="5955112" y="7739200"/>
            <a:ext cx="8999629" cy="13423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Poppins"/>
                <a:ea typeface="Poppins"/>
                <a:cs typeface="Poppins"/>
                <a:sym typeface="Poppins"/>
              </a:rPr>
              <a:t>Los rectángulos se utilizan para representar pasos en los que se realiza una acción o se lleva a cabo un proceso. Estos pasos son actividades que transforman los datos de entrada en resultados o llevan a cabo tareas específicas.</a:t>
            </a:r>
          </a:p>
        </p:txBody>
      </p:sp>
      <p:sp>
        <p:nvSpPr>
          <p:cNvPr name="TextBox 6" id="6"/>
          <p:cNvSpPr txBox="true"/>
          <p:nvPr/>
        </p:nvSpPr>
        <p:spPr>
          <a:xfrm rot="0">
            <a:off x="5955112" y="6894650"/>
            <a:ext cx="8999629" cy="901700"/>
          </a:xfrm>
          <a:prstGeom prst="rect">
            <a:avLst/>
          </a:prstGeom>
        </p:spPr>
        <p:txBody>
          <a:bodyPr anchor="t" rtlCol="false" tIns="0" lIns="0" bIns="0" rIns="0">
            <a:spAutoFit/>
          </a:bodyPr>
          <a:lstStyle/>
          <a:p>
            <a:pPr algn="l">
              <a:lnSpc>
                <a:spcPts val="7000"/>
              </a:lnSpc>
              <a:spcBef>
                <a:spcPct val="0"/>
              </a:spcBef>
            </a:pPr>
            <a:r>
              <a:rPr lang="en-US" sz="5000">
                <a:solidFill>
                  <a:srgbClr val="000000"/>
                </a:solidFill>
                <a:latin typeface="Poppins Bold"/>
                <a:ea typeface="Poppins Bold"/>
                <a:cs typeface="Poppins Bold"/>
                <a:sym typeface="Poppins Bold"/>
              </a:rPr>
              <a:t>RECTÁNGULO</a:t>
            </a:r>
          </a:p>
        </p:txBody>
      </p:sp>
      <p:sp>
        <p:nvSpPr>
          <p:cNvPr name="TextBox 7" id="7"/>
          <p:cNvSpPr txBox="true"/>
          <p:nvPr/>
        </p:nvSpPr>
        <p:spPr>
          <a:xfrm rot="0">
            <a:off x="5955112" y="4726622"/>
            <a:ext cx="8999629" cy="10090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Poppins"/>
                <a:ea typeface="Poppins"/>
                <a:cs typeface="Poppins"/>
                <a:sym typeface="Poppins"/>
              </a:rPr>
              <a:t>Entrada/Salida. Se utiliza específicamente para representar operaciones de entrada (input) y salida (output), como ingresar datos o mostrar resultados.</a:t>
            </a:r>
          </a:p>
        </p:txBody>
      </p:sp>
      <p:sp>
        <p:nvSpPr>
          <p:cNvPr name="TextBox 8" id="8"/>
          <p:cNvSpPr txBox="true"/>
          <p:nvPr/>
        </p:nvSpPr>
        <p:spPr>
          <a:xfrm rot="0">
            <a:off x="5955112" y="3882072"/>
            <a:ext cx="8999629" cy="901700"/>
          </a:xfrm>
          <a:prstGeom prst="rect">
            <a:avLst/>
          </a:prstGeom>
        </p:spPr>
        <p:txBody>
          <a:bodyPr anchor="t" rtlCol="false" tIns="0" lIns="0" bIns="0" rIns="0">
            <a:spAutoFit/>
          </a:bodyPr>
          <a:lstStyle/>
          <a:p>
            <a:pPr algn="l">
              <a:lnSpc>
                <a:spcPts val="7000"/>
              </a:lnSpc>
              <a:spcBef>
                <a:spcPct val="0"/>
              </a:spcBef>
            </a:pPr>
            <a:r>
              <a:rPr lang="en-US" sz="5000">
                <a:solidFill>
                  <a:srgbClr val="000000"/>
                </a:solidFill>
                <a:latin typeface="Poppins Bold"/>
                <a:ea typeface="Poppins Bold"/>
                <a:cs typeface="Poppins Bold"/>
                <a:sym typeface="Poppins Bold"/>
              </a:rPr>
              <a:t>TRAPECIO</a:t>
            </a:r>
          </a:p>
        </p:txBody>
      </p:sp>
    </p:spTree>
  </p:cSld>
  <p:clrMapOvr>
    <a:masterClrMapping/>
  </p:clrMapOvr>
  <p:transition spd="slow">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368" r="-48799" b="-15207"/>
            </a:stretch>
          </a:blipFill>
        </p:spPr>
      </p:sp>
      <p:grpSp>
        <p:nvGrpSpPr>
          <p:cNvPr name="Group 3" id="3"/>
          <p:cNvGrpSpPr/>
          <p:nvPr/>
        </p:nvGrpSpPr>
        <p:grpSpPr>
          <a:xfrm rot="0">
            <a:off x="-3697201" y="-867737"/>
            <a:ext cx="12022475" cy="12022475"/>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16" t="-59363" r="-149835" b="-7579"/>
              </a:stretch>
            </a:blipFill>
          </p:spPr>
        </p:sp>
      </p:grpSp>
      <p:sp>
        <p:nvSpPr>
          <p:cNvPr name="AutoShape 5" id="5"/>
          <p:cNvSpPr/>
          <p:nvPr/>
        </p:nvSpPr>
        <p:spPr>
          <a:xfrm rot="0">
            <a:off x="0" y="2076158"/>
            <a:ext cx="8325274" cy="5600700"/>
          </a:xfrm>
          <a:prstGeom prst="rect">
            <a:avLst/>
          </a:prstGeom>
          <a:solidFill>
            <a:srgbClr val="004A98">
              <a:alpha val="56863"/>
            </a:srgbClr>
          </a:solidFill>
        </p:spPr>
      </p:sp>
      <p:grpSp>
        <p:nvGrpSpPr>
          <p:cNvPr name="Group 6" id="6"/>
          <p:cNvGrpSpPr/>
          <p:nvPr/>
        </p:nvGrpSpPr>
        <p:grpSpPr>
          <a:xfrm rot="0">
            <a:off x="6375233" y="8440093"/>
            <a:ext cx="1294284" cy="818207"/>
            <a:chOff x="0" y="0"/>
            <a:chExt cx="1725713" cy="1090943"/>
          </a:xfrm>
        </p:grpSpPr>
        <p:grpSp>
          <p:nvGrpSpPr>
            <p:cNvPr name="Group 7" id="7"/>
            <p:cNvGrpSpPr/>
            <p:nvPr/>
          </p:nvGrpSpPr>
          <p:grpSpPr>
            <a:xfrm rot="0">
              <a:off x="0" y="0"/>
              <a:ext cx="1725713" cy="1090943"/>
              <a:chOff x="0" y="0"/>
              <a:chExt cx="5801757" cy="3667695"/>
            </a:xfrm>
          </p:grpSpPr>
          <p:sp>
            <p:nvSpPr>
              <p:cNvPr name="Freeform 8" id="8"/>
              <p:cNvSpPr/>
              <p:nvPr/>
            </p:nvSpPr>
            <p:spPr>
              <a:xfrm flipH="false" flipV="false" rot="0">
                <a:off x="0" y="0"/>
                <a:ext cx="5801757" cy="3667695"/>
              </a:xfrm>
              <a:custGeom>
                <a:avLst/>
                <a:gdLst/>
                <a:ahLst/>
                <a:cxnLst/>
                <a:rect r="r" b="b" t="t" l="l"/>
                <a:pathLst>
                  <a:path h="3667695" w="5801757">
                    <a:moveTo>
                      <a:pt x="5677297" y="59690"/>
                    </a:moveTo>
                    <a:cubicBezTo>
                      <a:pt x="5712857" y="59690"/>
                      <a:pt x="5742067" y="88900"/>
                      <a:pt x="5742067" y="124460"/>
                    </a:cubicBezTo>
                    <a:lnTo>
                      <a:pt x="5742067" y="3543235"/>
                    </a:lnTo>
                    <a:cubicBezTo>
                      <a:pt x="5742067" y="3578795"/>
                      <a:pt x="5712857" y="3608005"/>
                      <a:pt x="5677297" y="3608005"/>
                    </a:cubicBezTo>
                    <a:lnTo>
                      <a:pt x="124460" y="3608005"/>
                    </a:lnTo>
                    <a:cubicBezTo>
                      <a:pt x="88900" y="3608005"/>
                      <a:pt x="59690" y="3578795"/>
                      <a:pt x="59690" y="3543235"/>
                    </a:cubicBezTo>
                    <a:lnTo>
                      <a:pt x="59690" y="124460"/>
                    </a:lnTo>
                    <a:cubicBezTo>
                      <a:pt x="59690" y="88900"/>
                      <a:pt x="88900" y="59690"/>
                      <a:pt x="124460" y="59690"/>
                    </a:cubicBezTo>
                    <a:lnTo>
                      <a:pt x="5677297" y="59690"/>
                    </a:lnTo>
                    <a:moveTo>
                      <a:pt x="5677297" y="0"/>
                    </a:moveTo>
                    <a:lnTo>
                      <a:pt x="124460" y="0"/>
                    </a:lnTo>
                    <a:cubicBezTo>
                      <a:pt x="55880" y="0"/>
                      <a:pt x="0" y="55880"/>
                      <a:pt x="0" y="124460"/>
                    </a:cubicBezTo>
                    <a:lnTo>
                      <a:pt x="0" y="3543235"/>
                    </a:lnTo>
                    <a:cubicBezTo>
                      <a:pt x="0" y="3611815"/>
                      <a:pt x="55880" y="3667695"/>
                      <a:pt x="124460" y="3667695"/>
                    </a:cubicBezTo>
                    <a:lnTo>
                      <a:pt x="5677297" y="3667695"/>
                    </a:lnTo>
                    <a:cubicBezTo>
                      <a:pt x="5745877" y="3667695"/>
                      <a:pt x="5801757" y="3611815"/>
                      <a:pt x="5801757" y="3543235"/>
                    </a:cubicBezTo>
                    <a:lnTo>
                      <a:pt x="5801757" y="124460"/>
                    </a:lnTo>
                    <a:cubicBezTo>
                      <a:pt x="5801757" y="55880"/>
                      <a:pt x="5745877" y="0"/>
                      <a:pt x="5677297" y="0"/>
                    </a:cubicBezTo>
                    <a:close/>
                  </a:path>
                </a:pathLst>
              </a:custGeom>
              <a:solidFill>
                <a:srgbClr val="FFFFFF"/>
              </a:solidFill>
            </p:spPr>
          </p:sp>
        </p:grpSp>
        <p:grpSp>
          <p:nvGrpSpPr>
            <p:cNvPr name="Group 9" id="9"/>
            <p:cNvGrpSpPr/>
            <p:nvPr/>
          </p:nvGrpSpPr>
          <p:grpSpPr>
            <a:xfrm rot="0">
              <a:off x="432422" y="443872"/>
              <a:ext cx="860868" cy="203200"/>
              <a:chOff x="0" y="0"/>
              <a:chExt cx="2152171" cy="508000"/>
            </a:xfrm>
          </p:grpSpPr>
          <p:sp>
            <p:nvSpPr>
              <p:cNvPr name="Freeform 10" id="10"/>
              <p:cNvSpPr/>
              <p:nvPr/>
            </p:nvSpPr>
            <p:spPr>
              <a:xfrm flipH="false" flipV="false" rot="0">
                <a:off x="0" y="215900"/>
                <a:ext cx="1856261" cy="76200"/>
              </a:xfrm>
              <a:custGeom>
                <a:avLst/>
                <a:gdLst/>
                <a:ahLst/>
                <a:cxnLst/>
                <a:rect r="r" b="b" t="t" l="l"/>
                <a:pathLst>
                  <a:path h="76200" w="1856261">
                    <a:moveTo>
                      <a:pt x="0" y="0"/>
                    </a:moveTo>
                    <a:lnTo>
                      <a:pt x="1856261" y="0"/>
                    </a:lnTo>
                    <a:lnTo>
                      <a:pt x="1856261" y="76200"/>
                    </a:lnTo>
                    <a:lnTo>
                      <a:pt x="0" y="76200"/>
                    </a:lnTo>
                    <a:close/>
                  </a:path>
                </a:pathLst>
              </a:custGeom>
              <a:solidFill>
                <a:srgbClr val="FFFFFF"/>
              </a:solidFill>
            </p:spPr>
          </p:sp>
          <p:sp>
            <p:nvSpPr>
              <p:cNvPr name="Freeform 11" id="11"/>
              <p:cNvSpPr/>
              <p:nvPr/>
            </p:nvSpPr>
            <p:spPr>
              <a:xfrm flipH="false" flipV="false" rot="0">
                <a:off x="1777521"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grpSp>
        <p:nvGrpSpPr>
          <p:cNvPr name="Group 12" id="12"/>
          <p:cNvGrpSpPr/>
          <p:nvPr/>
        </p:nvGrpSpPr>
        <p:grpSpPr>
          <a:xfrm rot="0">
            <a:off x="17241742" y="0"/>
            <a:ext cx="1046258" cy="10664950"/>
            <a:chOff x="0" y="0"/>
            <a:chExt cx="1395010" cy="14219934"/>
          </a:xfrm>
        </p:grpSpPr>
        <p:sp>
          <p:nvSpPr>
            <p:cNvPr name="AutoShape 13" id="13"/>
            <p:cNvSpPr/>
            <p:nvPr/>
          </p:nvSpPr>
          <p:spPr>
            <a:xfrm rot="0">
              <a:off x="0" y="0"/>
              <a:ext cx="1395010" cy="14219934"/>
            </a:xfrm>
            <a:prstGeom prst="rect">
              <a:avLst/>
            </a:prstGeom>
            <a:solidFill>
              <a:srgbClr val="1E1E1E"/>
            </a:solidFill>
          </p:spPr>
        </p:sp>
        <p:sp>
          <p:nvSpPr>
            <p:cNvPr name="TextBox 14" id="14"/>
            <p:cNvSpPr txBox="true"/>
            <p:nvPr/>
          </p:nvSpPr>
          <p:spPr>
            <a:xfrm rot="0">
              <a:off x="344129" y="12599785"/>
              <a:ext cx="706752" cy="538880"/>
            </a:xfrm>
            <a:prstGeom prst="rect">
              <a:avLst/>
            </a:prstGeom>
          </p:spPr>
          <p:txBody>
            <a:bodyPr anchor="t" rtlCol="false" tIns="0" lIns="0" bIns="0" rIns="0">
              <a:spAutoFit/>
            </a:bodyPr>
            <a:lstStyle/>
            <a:p>
              <a:pPr algn="ctr">
                <a:lnSpc>
                  <a:spcPts val="3080"/>
                </a:lnSpc>
              </a:pPr>
              <a:r>
                <a:rPr lang="en-US" sz="2800">
                  <a:solidFill>
                    <a:srgbClr val="FFFFFF"/>
                  </a:solidFill>
                  <a:latin typeface="Inter"/>
                  <a:ea typeface="Inter"/>
                  <a:cs typeface="Inter"/>
                  <a:sym typeface="Inter"/>
                </a:rPr>
                <a:t>01</a:t>
              </a:r>
            </a:p>
          </p:txBody>
        </p:sp>
      </p:grpSp>
      <p:grpSp>
        <p:nvGrpSpPr>
          <p:cNvPr name="Group 15" id="15"/>
          <p:cNvGrpSpPr/>
          <p:nvPr/>
        </p:nvGrpSpPr>
        <p:grpSpPr>
          <a:xfrm rot="0">
            <a:off x="1028700" y="1028700"/>
            <a:ext cx="17494295" cy="408991"/>
            <a:chOff x="0" y="0"/>
            <a:chExt cx="23325727" cy="545322"/>
          </a:xfrm>
        </p:grpSpPr>
        <p:sp>
          <p:nvSpPr>
            <p:cNvPr name="AutoShape 16" id="16"/>
            <p:cNvSpPr/>
            <p:nvPr/>
          </p:nvSpPr>
          <p:spPr>
            <a:xfrm rot="-10800000">
              <a:off x="250414" y="0"/>
              <a:ext cx="12700" cy="545322"/>
            </a:xfrm>
            <a:prstGeom prst="rect">
              <a:avLst/>
            </a:prstGeom>
            <a:solidFill>
              <a:srgbClr val="FFFFFF"/>
            </a:solidFill>
          </p:spPr>
        </p:sp>
        <p:sp>
          <p:nvSpPr>
            <p:cNvPr name="AutoShape 17" id="17"/>
            <p:cNvSpPr/>
            <p:nvPr/>
          </p:nvSpPr>
          <p:spPr>
            <a:xfrm rot="0">
              <a:off x="0" y="266311"/>
              <a:ext cx="23325727" cy="12700"/>
            </a:xfrm>
            <a:prstGeom prst="rect">
              <a:avLst/>
            </a:prstGeom>
            <a:solidFill>
              <a:srgbClr val="FFFFFF"/>
            </a:solidFill>
          </p:spPr>
        </p:sp>
      </p:grpSp>
      <p:sp>
        <p:nvSpPr>
          <p:cNvPr name="TextBox 18" id="18"/>
          <p:cNvSpPr txBox="true"/>
          <p:nvPr/>
        </p:nvSpPr>
        <p:spPr>
          <a:xfrm rot="0">
            <a:off x="1028700" y="3946966"/>
            <a:ext cx="5804158" cy="2055887"/>
          </a:xfrm>
          <a:prstGeom prst="rect">
            <a:avLst/>
          </a:prstGeom>
        </p:spPr>
        <p:txBody>
          <a:bodyPr anchor="t" rtlCol="false" tIns="0" lIns="0" bIns="0" rIns="0">
            <a:spAutoFit/>
          </a:bodyPr>
          <a:lstStyle/>
          <a:p>
            <a:pPr algn="l">
              <a:lnSpc>
                <a:spcPts val="7857"/>
              </a:lnSpc>
            </a:pPr>
            <a:r>
              <a:rPr lang="en-US" sz="8100">
                <a:solidFill>
                  <a:srgbClr val="FFFFFF"/>
                </a:solidFill>
                <a:latin typeface="Inter"/>
                <a:ea typeface="Inter"/>
                <a:cs typeface="Inter"/>
                <a:sym typeface="Inter"/>
              </a:rPr>
              <a:t>PROBLEMA CIENTÍFICO</a:t>
            </a:r>
          </a:p>
        </p:txBody>
      </p:sp>
      <p:sp>
        <p:nvSpPr>
          <p:cNvPr name="TextBox 19" id="19"/>
          <p:cNvSpPr txBox="true"/>
          <p:nvPr/>
        </p:nvSpPr>
        <p:spPr>
          <a:xfrm rot="0">
            <a:off x="1418697" y="8439621"/>
            <a:ext cx="4956535" cy="752475"/>
          </a:xfrm>
          <a:prstGeom prst="rect">
            <a:avLst/>
          </a:prstGeom>
        </p:spPr>
        <p:txBody>
          <a:bodyPr anchor="t" rtlCol="false" tIns="0" lIns="0" bIns="0" rIns="0">
            <a:spAutoFit/>
          </a:bodyPr>
          <a:lstStyle/>
          <a:p>
            <a:pPr algn="l">
              <a:lnSpc>
                <a:spcPts val="3000"/>
              </a:lnSpc>
            </a:pPr>
            <a:r>
              <a:rPr lang="en-US" sz="2000">
                <a:solidFill>
                  <a:srgbClr val="FFFFFF"/>
                </a:solidFill>
                <a:latin typeface="Inter"/>
                <a:ea typeface="Inter"/>
                <a:cs typeface="Inter"/>
                <a:sym typeface="Inter"/>
              </a:rPr>
              <a:t>Usaremos todo lo que aprendimos para ayudar a una científica en su trabajo</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92" r="0" b="0"/>
            </a:stretch>
          </a:blipFill>
        </p:spPr>
      </p:sp>
      <p:grpSp>
        <p:nvGrpSpPr>
          <p:cNvPr name="Group 3" id="3"/>
          <p:cNvGrpSpPr/>
          <p:nvPr/>
        </p:nvGrpSpPr>
        <p:grpSpPr>
          <a:xfrm rot="0">
            <a:off x="7521096" y="2355245"/>
            <a:ext cx="12881454" cy="6757611"/>
            <a:chOff x="0" y="0"/>
            <a:chExt cx="6350000" cy="3331210"/>
          </a:xfrm>
        </p:grpSpPr>
        <p:sp>
          <p:nvSpPr>
            <p:cNvPr name="Freeform 4" id="4"/>
            <p:cNvSpPr/>
            <p:nvPr/>
          </p:nvSpPr>
          <p:spPr>
            <a:xfrm flipH="false" flipV="false" rot="0">
              <a:off x="0" y="0"/>
              <a:ext cx="6350000" cy="3331210"/>
            </a:xfrm>
            <a:custGeom>
              <a:avLst/>
              <a:gdLst/>
              <a:ahLst/>
              <a:cxnLst/>
              <a:rect r="r" b="b" t="t" l="l"/>
              <a:pathLst>
                <a:path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3"/>
              <a:stretch>
                <a:fillRect l="-88103" t="-136706" r="-6950" b="-11324"/>
              </a:stretch>
            </a:blipFill>
          </p:spPr>
        </p:sp>
      </p:grpSp>
      <p:sp>
        <p:nvSpPr>
          <p:cNvPr name="AutoShape 5" id="5"/>
          <p:cNvSpPr/>
          <p:nvPr/>
        </p:nvSpPr>
        <p:spPr>
          <a:xfrm rot="0">
            <a:off x="7521096" y="4406040"/>
            <a:ext cx="10766904" cy="4001443"/>
          </a:xfrm>
          <a:prstGeom prst="rect">
            <a:avLst/>
          </a:prstGeom>
          <a:solidFill>
            <a:srgbClr val="004A98">
              <a:alpha val="56863"/>
            </a:srgbClr>
          </a:solidFill>
        </p:spPr>
      </p:sp>
      <p:sp>
        <p:nvSpPr>
          <p:cNvPr name="TextBox 6" id="6"/>
          <p:cNvSpPr txBox="true"/>
          <p:nvPr/>
        </p:nvSpPr>
        <p:spPr>
          <a:xfrm rot="0">
            <a:off x="8343900" y="3226308"/>
            <a:ext cx="5334120" cy="681647"/>
          </a:xfrm>
          <a:prstGeom prst="rect">
            <a:avLst/>
          </a:prstGeom>
        </p:spPr>
        <p:txBody>
          <a:bodyPr anchor="t" rtlCol="false" tIns="0" lIns="0" bIns="0" rIns="0">
            <a:spAutoFit/>
          </a:bodyPr>
          <a:lstStyle/>
          <a:p>
            <a:pPr algn="l">
              <a:lnSpc>
                <a:spcPts val="5279"/>
              </a:lnSpc>
            </a:pPr>
            <a:r>
              <a:rPr lang="en-US" sz="4799">
                <a:solidFill>
                  <a:srgbClr val="FFFFFF"/>
                </a:solidFill>
                <a:latin typeface="Inter"/>
                <a:ea typeface="Inter"/>
                <a:cs typeface="Inter"/>
                <a:sym typeface="Inter"/>
              </a:rPr>
              <a:t>Situación:</a:t>
            </a:r>
          </a:p>
        </p:txBody>
      </p:sp>
      <p:sp>
        <p:nvSpPr>
          <p:cNvPr name="TextBox 7" id="7"/>
          <p:cNvSpPr txBox="true"/>
          <p:nvPr/>
        </p:nvSpPr>
        <p:spPr>
          <a:xfrm rot="0">
            <a:off x="8343900" y="4513069"/>
            <a:ext cx="9266094" cy="3692134"/>
          </a:xfrm>
          <a:prstGeom prst="rect">
            <a:avLst/>
          </a:prstGeom>
        </p:spPr>
        <p:txBody>
          <a:bodyPr anchor="t" rtlCol="false" tIns="0" lIns="0" bIns="0" rIns="0">
            <a:spAutoFit/>
          </a:bodyPr>
          <a:lstStyle/>
          <a:p>
            <a:pPr algn="ctr" marL="0" indent="0" lvl="0">
              <a:lnSpc>
                <a:spcPts val="4200"/>
              </a:lnSpc>
              <a:spcBef>
                <a:spcPct val="0"/>
              </a:spcBef>
            </a:pPr>
            <a:r>
              <a:rPr lang="en-US" sz="2800">
                <a:solidFill>
                  <a:srgbClr val="FFFFFF"/>
                </a:solidFill>
                <a:latin typeface="Inter"/>
                <a:ea typeface="Inter"/>
                <a:cs typeface="Inter"/>
                <a:sym typeface="Inter"/>
              </a:rPr>
              <a:t>Sara está investigando cómo la temperatura influye en la velocidad de una reacción química específica. Para ello, trabaja en un laboratorio donde se comparan datos de temperatura en distintas unidades. Dado que los datos llegan en grados Fahrenheit desde Estados Unidos, Sara necesita convertirlos a grados Celsius para poder utilizarlos en sus experimentos.</a:t>
            </a:r>
          </a:p>
        </p:txBody>
      </p:sp>
      <p:grpSp>
        <p:nvGrpSpPr>
          <p:cNvPr name="Group 8" id="8"/>
          <p:cNvGrpSpPr/>
          <p:nvPr/>
        </p:nvGrpSpPr>
        <p:grpSpPr>
          <a:xfrm rot="0">
            <a:off x="16067964" y="3089747"/>
            <a:ext cx="1294284" cy="818207"/>
            <a:chOff x="0" y="0"/>
            <a:chExt cx="1725713" cy="1090943"/>
          </a:xfrm>
        </p:grpSpPr>
        <p:grpSp>
          <p:nvGrpSpPr>
            <p:cNvPr name="Group 9" id="9"/>
            <p:cNvGrpSpPr/>
            <p:nvPr/>
          </p:nvGrpSpPr>
          <p:grpSpPr>
            <a:xfrm rot="0">
              <a:off x="0" y="0"/>
              <a:ext cx="1725713" cy="1090943"/>
              <a:chOff x="0" y="0"/>
              <a:chExt cx="5801757" cy="3667695"/>
            </a:xfrm>
          </p:grpSpPr>
          <p:sp>
            <p:nvSpPr>
              <p:cNvPr name="Freeform 10" id="10"/>
              <p:cNvSpPr/>
              <p:nvPr/>
            </p:nvSpPr>
            <p:spPr>
              <a:xfrm flipH="false" flipV="false" rot="0">
                <a:off x="0" y="0"/>
                <a:ext cx="5801757" cy="3667695"/>
              </a:xfrm>
              <a:custGeom>
                <a:avLst/>
                <a:gdLst/>
                <a:ahLst/>
                <a:cxnLst/>
                <a:rect r="r" b="b" t="t" l="l"/>
                <a:pathLst>
                  <a:path h="3667695" w="5801757">
                    <a:moveTo>
                      <a:pt x="5677297" y="59690"/>
                    </a:moveTo>
                    <a:cubicBezTo>
                      <a:pt x="5712857" y="59690"/>
                      <a:pt x="5742067" y="88900"/>
                      <a:pt x="5742067" y="124460"/>
                    </a:cubicBezTo>
                    <a:lnTo>
                      <a:pt x="5742067" y="3543235"/>
                    </a:lnTo>
                    <a:cubicBezTo>
                      <a:pt x="5742067" y="3578795"/>
                      <a:pt x="5712857" y="3608005"/>
                      <a:pt x="5677297" y="3608005"/>
                    </a:cubicBezTo>
                    <a:lnTo>
                      <a:pt x="124460" y="3608005"/>
                    </a:lnTo>
                    <a:cubicBezTo>
                      <a:pt x="88900" y="3608005"/>
                      <a:pt x="59690" y="3578795"/>
                      <a:pt x="59690" y="3543235"/>
                    </a:cubicBezTo>
                    <a:lnTo>
                      <a:pt x="59690" y="124460"/>
                    </a:lnTo>
                    <a:cubicBezTo>
                      <a:pt x="59690" y="88900"/>
                      <a:pt x="88900" y="59690"/>
                      <a:pt x="124460" y="59690"/>
                    </a:cubicBezTo>
                    <a:lnTo>
                      <a:pt x="5677297" y="59690"/>
                    </a:lnTo>
                    <a:moveTo>
                      <a:pt x="5677297" y="0"/>
                    </a:moveTo>
                    <a:lnTo>
                      <a:pt x="124460" y="0"/>
                    </a:lnTo>
                    <a:cubicBezTo>
                      <a:pt x="55880" y="0"/>
                      <a:pt x="0" y="55880"/>
                      <a:pt x="0" y="124460"/>
                    </a:cubicBezTo>
                    <a:lnTo>
                      <a:pt x="0" y="3543235"/>
                    </a:lnTo>
                    <a:cubicBezTo>
                      <a:pt x="0" y="3611815"/>
                      <a:pt x="55880" y="3667695"/>
                      <a:pt x="124460" y="3667695"/>
                    </a:cubicBezTo>
                    <a:lnTo>
                      <a:pt x="5677297" y="3667695"/>
                    </a:lnTo>
                    <a:cubicBezTo>
                      <a:pt x="5745877" y="3667695"/>
                      <a:pt x="5801757" y="3611815"/>
                      <a:pt x="5801757" y="3543235"/>
                    </a:cubicBezTo>
                    <a:lnTo>
                      <a:pt x="5801757" y="124460"/>
                    </a:lnTo>
                    <a:cubicBezTo>
                      <a:pt x="5801757" y="55880"/>
                      <a:pt x="5745877" y="0"/>
                      <a:pt x="5677297" y="0"/>
                    </a:cubicBezTo>
                    <a:close/>
                  </a:path>
                </a:pathLst>
              </a:custGeom>
              <a:solidFill>
                <a:srgbClr val="FFFFFF"/>
              </a:solidFill>
            </p:spPr>
          </p:sp>
        </p:grpSp>
        <p:grpSp>
          <p:nvGrpSpPr>
            <p:cNvPr name="Group 11" id="11"/>
            <p:cNvGrpSpPr/>
            <p:nvPr/>
          </p:nvGrpSpPr>
          <p:grpSpPr>
            <a:xfrm rot="0">
              <a:off x="432422" y="443872"/>
              <a:ext cx="860868" cy="203200"/>
              <a:chOff x="0" y="0"/>
              <a:chExt cx="2152171" cy="508000"/>
            </a:xfrm>
          </p:grpSpPr>
          <p:sp>
            <p:nvSpPr>
              <p:cNvPr name="Freeform 12" id="12"/>
              <p:cNvSpPr/>
              <p:nvPr/>
            </p:nvSpPr>
            <p:spPr>
              <a:xfrm flipH="false" flipV="false" rot="0">
                <a:off x="0" y="215900"/>
                <a:ext cx="1856261" cy="76200"/>
              </a:xfrm>
              <a:custGeom>
                <a:avLst/>
                <a:gdLst/>
                <a:ahLst/>
                <a:cxnLst/>
                <a:rect r="r" b="b" t="t" l="l"/>
                <a:pathLst>
                  <a:path h="76200" w="1856261">
                    <a:moveTo>
                      <a:pt x="0" y="0"/>
                    </a:moveTo>
                    <a:lnTo>
                      <a:pt x="1856261" y="0"/>
                    </a:lnTo>
                    <a:lnTo>
                      <a:pt x="1856261" y="76200"/>
                    </a:lnTo>
                    <a:lnTo>
                      <a:pt x="0" y="76200"/>
                    </a:lnTo>
                    <a:close/>
                  </a:path>
                </a:pathLst>
              </a:custGeom>
              <a:solidFill>
                <a:srgbClr val="FFFFFF"/>
              </a:solidFill>
            </p:spPr>
          </p:sp>
          <p:sp>
            <p:nvSpPr>
              <p:cNvPr name="Freeform 13" id="13"/>
              <p:cNvSpPr/>
              <p:nvPr/>
            </p:nvSpPr>
            <p:spPr>
              <a:xfrm flipH="false" flipV="false" rot="0">
                <a:off x="1777521" y="1270"/>
                <a:ext cx="374650" cy="505460"/>
              </a:xfrm>
              <a:custGeom>
                <a:avLst/>
                <a:gdLst/>
                <a:ahLst/>
                <a:cxnLst/>
                <a:rect r="r" b="b" t="t" l="l"/>
                <a:pathLst>
                  <a:path h="505460" w="374650">
                    <a:moveTo>
                      <a:pt x="0" y="505460"/>
                    </a:moveTo>
                    <a:lnTo>
                      <a:pt x="0" y="0"/>
                    </a:lnTo>
                    <a:lnTo>
                      <a:pt x="374650" y="252730"/>
                    </a:lnTo>
                    <a:close/>
                  </a:path>
                </a:pathLst>
              </a:custGeom>
              <a:solidFill>
                <a:srgbClr val="FFFFFF"/>
              </a:solidFill>
            </p:spPr>
          </p:sp>
        </p:grpSp>
      </p:grpSp>
      <p:grpSp>
        <p:nvGrpSpPr>
          <p:cNvPr name="Group 14" id="14"/>
          <p:cNvGrpSpPr/>
          <p:nvPr/>
        </p:nvGrpSpPr>
        <p:grpSpPr>
          <a:xfrm rot="0">
            <a:off x="0" y="0"/>
            <a:ext cx="1046258" cy="10664950"/>
            <a:chOff x="0" y="0"/>
            <a:chExt cx="1395010" cy="14219934"/>
          </a:xfrm>
        </p:grpSpPr>
        <p:sp>
          <p:nvSpPr>
            <p:cNvPr name="AutoShape 15" id="15"/>
            <p:cNvSpPr/>
            <p:nvPr/>
          </p:nvSpPr>
          <p:spPr>
            <a:xfrm rot="0">
              <a:off x="0" y="0"/>
              <a:ext cx="1395010" cy="14219934"/>
            </a:xfrm>
            <a:prstGeom prst="rect">
              <a:avLst/>
            </a:prstGeom>
            <a:solidFill>
              <a:srgbClr val="1E1E1E"/>
            </a:solidFill>
          </p:spPr>
        </p:sp>
        <p:sp>
          <p:nvSpPr>
            <p:cNvPr name="TextBox 16" id="16"/>
            <p:cNvSpPr txBox="true"/>
            <p:nvPr/>
          </p:nvSpPr>
          <p:spPr>
            <a:xfrm rot="0">
              <a:off x="344129" y="12599785"/>
              <a:ext cx="706752" cy="538880"/>
            </a:xfrm>
            <a:prstGeom prst="rect">
              <a:avLst/>
            </a:prstGeom>
          </p:spPr>
          <p:txBody>
            <a:bodyPr anchor="t" rtlCol="false" tIns="0" lIns="0" bIns="0" rIns="0">
              <a:spAutoFit/>
            </a:bodyPr>
            <a:lstStyle/>
            <a:p>
              <a:pPr algn="ctr">
                <a:lnSpc>
                  <a:spcPts val="3080"/>
                </a:lnSpc>
              </a:pPr>
              <a:r>
                <a:rPr lang="en-US" sz="2800">
                  <a:solidFill>
                    <a:srgbClr val="FFFFFF"/>
                  </a:solidFill>
                  <a:latin typeface="Inter"/>
                  <a:ea typeface="Inter"/>
                  <a:cs typeface="Inter"/>
                  <a:sym typeface="Inter"/>
                </a:rPr>
                <a:t>13</a:t>
              </a:r>
            </a:p>
          </p:txBody>
        </p:sp>
      </p:grpSp>
      <p:grpSp>
        <p:nvGrpSpPr>
          <p:cNvPr name="Group 17" id="17"/>
          <p:cNvGrpSpPr/>
          <p:nvPr/>
        </p:nvGrpSpPr>
        <p:grpSpPr>
          <a:xfrm rot="0">
            <a:off x="396852" y="1028700"/>
            <a:ext cx="17973380" cy="408991"/>
            <a:chOff x="0" y="0"/>
            <a:chExt cx="23964507" cy="545322"/>
          </a:xfrm>
        </p:grpSpPr>
        <p:sp>
          <p:nvSpPr>
            <p:cNvPr name="AutoShape 18" id="18"/>
            <p:cNvSpPr/>
            <p:nvPr/>
          </p:nvSpPr>
          <p:spPr>
            <a:xfrm rot="-10800000">
              <a:off x="250414" y="0"/>
              <a:ext cx="12700" cy="545322"/>
            </a:xfrm>
            <a:prstGeom prst="rect">
              <a:avLst/>
            </a:prstGeom>
            <a:solidFill>
              <a:srgbClr val="FFFFFF"/>
            </a:solidFill>
          </p:spPr>
        </p:sp>
        <p:sp>
          <p:nvSpPr>
            <p:cNvPr name="AutoShape 19" id="19"/>
            <p:cNvSpPr/>
            <p:nvPr/>
          </p:nvSpPr>
          <p:spPr>
            <a:xfrm rot="0">
              <a:off x="0" y="266311"/>
              <a:ext cx="23964507" cy="12700"/>
            </a:xfrm>
            <a:prstGeom prst="rect">
              <a:avLst/>
            </a:prstGeom>
            <a:solidFill>
              <a:srgbClr val="FFFFFF"/>
            </a:solid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1151322"/>
            <a:ext cx="8943604" cy="1970266"/>
            <a:chOff x="0" y="0"/>
            <a:chExt cx="11924805" cy="2627021"/>
          </a:xfrm>
        </p:grpSpPr>
        <p:sp>
          <p:nvSpPr>
            <p:cNvPr name="AutoShape 4" id="4"/>
            <p:cNvSpPr/>
            <p:nvPr/>
          </p:nvSpPr>
          <p:spPr>
            <a:xfrm rot="0">
              <a:off x="0" y="0"/>
              <a:ext cx="11924805" cy="2627021"/>
            </a:xfrm>
            <a:prstGeom prst="rect">
              <a:avLst/>
            </a:prstGeom>
            <a:solidFill>
              <a:srgbClr val="004A98">
                <a:alpha val="56863"/>
              </a:srgbClr>
            </a:solidFill>
          </p:spPr>
        </p:sp>
        <p:sp>
          <p:nvSpPr>
            <p:cNvPr name="TextBox 5" id="5"/>
            <p:cNvSpPr txBox="true"/>
            <p:nvPr/>
          </p:nvSpPr>
          <p:spPr>
            <a:xfrm rot="0">
              <a:off x="1452444" y="1043635"/>
              <a:ext cx="9019917" cy="473075"/>
            </a:xfrm>
            <a:prstGeom prst="rect">
              <a:avLst/>
            </a:prstGeom>
          </p:spPr>
          <p:txBody>
            <a:bodyPr anchor="t" rtlCol="false" tIns="0" lIns="0" bIns="0" rIns="0">
              <a:spAutoFit/>
            </a:bodyPr>
            <a:lstStyle/>
            <a:p>
              <a:pPr algn="l">
                <a:lnSpc>
                  <a:spcPts val="3000"/>
                </a:lnSpc>
              </a:pPr>
            </a:p>
          </p:txBody>
        </p:sp>
      </p:grpSp>
      <p:sp>
        <p:nvSpPr>
          <p:cNvPr name="TextBox 6" id="6"/>
          <p:cNvSpPr txBox="true"/>
          <p:nvPr/>
        </p:nvSpPr>
        <p:spPr>
          <a:xfrm rot="0">
            <a:off x="293806" y="1343704"/>
            <a:ext cx="8355991" cy="1547402"/>
          </a:xfrm>
          <a:prstGeom prst="rect">
            <a:avLst/>
          </a:prstGeom>
        </p:spPr>
        <p:txBody>
          <a:bodyPr anchor="t" rtlCol="false" tIns="0" lIns="0" bIns="0" rIns="0">
            <a:spAutoFit/>
          </a:bodyPr>
          <a:lstStyle/>
          <a:p>
            <a:pPr algn="l">
              <a:lnSpc>
                <a:spcPts val="3139"/>
              </a:lnSpc>
            </a:pPr>
            <a:r>
              <a:rPr lang="en-US" sz="2242">
                <a:solidFill>
                  <a:srgbClr val="FFFFFF"/>
                </a:solidFill>
                <a:latin typeface="Dosis Bold"/>
                <a:ea typeface="Dosis Bold"/>
                <a:cs typeface="Dosis Bold"/>
                <a:sym typeface="Dosis Bold"/>
              </a:rPr>
              <a:t>Identificar y comprender el problema</a:t>
            </a:r>
            <a:r>
              <a:rPr lang="en-US" sz="2242">
                <a:solidFill>
                  <a:srgbClr val="FFFFFF"/>
                </a:solidFill>
                <a:latin typeface="Dosis Semi-Bold"/>
                <a:ea typeface="Dosis Semi-Bold"/>
                <a:cs typeface="Dosis Semi-Bold"/>
                <a:sym typeface="Dosis Semi-Bold"/>
              </a:rPr>
              <a:t>: </a:t>
            </a:r>
            <a:r>
              <a:rPr lang="en-US" sz="2242">
                <a:solidFill>
                  <a:srgbClr val="FFFFFF"/>
                </a:solidFill>
                <a:latin typeface="Dosis"/>
                <a:ea typeface="Dosis"/>
                <a:cs typeface="Dosis"/>
                <a:sym typeface="Dosis"/>
              </a:rPr>
              <a:t>Sara necesita convertir datos de temperatura de grados Fahrenheit a grados Celsius para realizar sus experimentos. La conversión es necesaria para alinear los datos con los otros resultados que ya están en grados Celsius.</a:t>
            </a:r>
          </a:p>
        </p:txBody>
      </p:sp>
      <p:grpSp>
        <p:nvGrpSpPr>
          <p:cNvPr name="Group 7" id="7"/>
          <p:cNvGrpSpPr/>
          <p:nvPr/>
        </p:nvGrpSpPr>
        <p:grpSpPr>
          <a:xfrm rot="0">
            <a:off x="0" y="3751532"/>
            <a:ext cx="8943604" cy="1970266"/>
            <a:chOff x="0" y="0"/>
            <a:chExt cx="11924805" cy="2627021"/>
          </a:xfrm>
        </p:grpSpPr>
        <p:sp>
          <p:nvSpPr>
            <p:cNvPr name="AutoShape 8" id="8"/>
            <p:cNvSpPr/>
            <p:nvPr/>
          </p:nvSpPr>
          <p:spPr>
            <a:xfrm rot="0">
              <a:off x="0" y="0"/>
              <a:ext cx="11924805" cy="2627021"/>
            </a:xfrm>
            <a:prstGeom prst="rect">
              <a:avLst/>
            </a:prstGeom>
            <a:solidFill>
              <a:srgbClr val="004A98">
                <a:alpha val="56863"/>
              </a:srgbClr>
            </a:solidFill>
          </p:spPr>
        </p:sp>
        <p:sp>
          <p:nvSpPr>
            <p:cNvPr name="TextBox 9" id="9"/>
            <p:cNvSpPr txBox="true"/>
            <p:nvPr/>
          </p:nvSpPr>
          <p:spPr>
            <a:xfrm rot="0">
              <a:off x="1452444" y="1043635"/>
              <a:ext cx="9019917" cy="473075"/>
            </a:xfrm>
            <a:prstGeom prst="rect">
              <a:avLst/>
            </a:prstGeom>
          </p:spPr>
          <p:txBody>
            <a:bodyPr anchor="t" rtlCol="false" tIns="0" lIns="0" bIns="0" rIns="0">
              <a:spAutoFit/>
            </a:bodyPr>
            <a:lstStyle/>
            <a:p>
              <a:pPr algn="l">
                <a:lnSpc>
                  <a:spcPts val="3000"/>
                </a:lnSpc>
              </a:pPr>
            </a:p>
          </p:txBody>
        </p:sp>
      </p:grpSp>
      <p:sp>
        <p:nvSpPr>
          <p:cNvPr name="TextBox 10" id="10"/>
          <p:cNvSpPr txBox="true"/>
          <p:nvPr/>
        </p:nvSpPr>
        <p:spPr>
          <a:xfrm rot="0">
            <a:off x="293806" y="4141255"/>
            <a:ext cx="8355991" cy="1152720"/>
          </a:xfrm>
          <a:prstGeom prst="rect">
            <a:avLst/>
          </a:prstGeom>
        </p:spPr>
        <p:txBody>
          <a:bodyPr anchor="t" rtlCol="false" tIns="0" lIns="0" bIns="0" rIns="0">
            <a:spAutoFit/>
          </a:bodyPr>
          <a:lstStyle/>
          <a:p>
            <a:pPr algn="l">
              <a:lnSpc>
                <a:spcPts val="3139"/>
              </a:lnSpc>
            </a:pPr>
            <a:r>
              <a:rPr lang="en-US" sz="2242">
                <a:solidFill>
                  <a:srgbClr val="FFFFFF"/>
                </a:solidFill>
                <a:latin typeface="Dosis Bold"/>
                <a:ea typeface="Dosis Bold"/>
                <a:cs typeface="Dosis Bold"/>
                <a:sym typeface="Dosis Bold"/>
              </a:rPr>
              <a:t>Establecer objetivos claros</a:t>
            </a:r>
            <a:r>
              <a:rPr lang="en-US" sz="2242">
                <a:solidFill>
                  <a:srgbClr val="FFFFFF"/>
                </a:solidFill>
                <a:latin typeface="Dosis Bold"/>
                <a:ea typeface="Dosis Bold"/>
                <a:cs typeface="Dosis Bold"/>
                <a:sym typeface="Dosis Bold"/>
              </a:rPr>
              <a:t>:</a:t>
            </a:r>
            <a:r>
              <a:rPr lang="en-US" sz="2242">
                <a:solidFill>
                  <a:srgbClr val="FFFFFF"/>
                </a:solidFill>
                <a:latin typeface="Dosis"/>
                <a:ea typeface="Dosis"/>
                <a:cs typeface="Dosis"/>
                <a:sym typeface="Dosis"/>
              </a:rPr>
              <a:t> El objetivo principal es convertir con precisión los datos de grados Fahrenheit a grados Celsius y automatizar este proceso para manejar grandes volúmenes de datos de manera eficiente.</a:t>
            </a:r>
          </a:p>
        </p:txBody>
      </p:sp>
      <p:grpSp>
        <p:nvGrpSpPr>
          <p:cNvPr name="Group 11" id="11"/>
          <p:cNvGrpSpPr/>
          <p:nvPr/>
        </p:nvGrpSpPr>
        <p:grpSpPr>
          <a:xfrm rot="0">
            <a:off x="0" y="6579047"/>
            <a:ext cx="8943604" cy="1970266"/>
            <a:chOff x="0" y="0"/>
            <a:chExt cx="11924805" cy="2627021"/>
          </a:xfrm>
        </p:grpSpPr>
        <p:sp>
          <p:nvSpPr>
            <p:cNvPr name="AutoShape 12" id="12"/>
            <p:cNvSpPr/>
            <p:nvPr/>
          </p:nvSpPr>
          <p:spPr>
            <a:xfrm rot="0">
              <a:off x="0" y="0"/>
              <a:ext cx="11924805" cy="2627021"/>
            </a:xfrm>
            <a:prstGeom prst="rect">
              <a:avLst/>
            </a:prstGeom>
            <a:solidFill>
              <a:srgbClr val="004A98">
                <a:alpha val="56863"/>
              </a:srgbClr>
            </a:solidFill>
          </p:spPr>
        </p:sp>
        <p:sp>
          <p:nvSpPr>
            <p:cNvPr name="TextBox 13" id="13"/>
            <p:cNvSpPr txBox="true"/>
            <p:nvPr/>
          </p:nvSpPr>
          <p:spPr>
            <a:xfrm rot="0">
              <a:off x="1452444" y="1043635"/>
              <a:ext cx="9019917" cy="473075"/>
            </a:xfrm>
            <a:prstGeom prst="rect">
              <a:avLst/>
            </a:prstGeom>
          </p:spPr>
          <p:txBody>
            <a:bodyPr anchor="t" rtlCol="false" tIns="0" lIns="0" bIns="0" rIns="0">
              <a:spAutoFit/>
            </a:bodyPr>
            <a:lstStyle/>
            <a:p>
              <a:pPr algn="l">
                <a:lnSpc>
                  <a:spcPts val="3000"/>
                </a:lnSpc>
              </a:pPr>
            </a:p>
          </p:txBody>
        </p:sp>
      </p:grpSp>
      <p:sp>
        <p:nvSpPr>
          <p:cNvPr name="TextBox 14" id="14"/>
          <p:cNvSpPr txBox="true"/>
          <p:nvPr/>
        </p:nvSpPr>
        <p:spPr>
          <a:xfrm rot="0">
            <a:off x="293806" y="6740972"/>
            <a:ext cx="8355991" cy="1543245"/>
          </a:xfrm>
          <a:prstGeom prst="rect">
            <a:avLst/>
          </a:prstGeom>
        </p:spPr>
        <p:txBody>
          <a:bodyPr anchor="t" rtlCol="false" tIns="0" lIns="0" bIns="0" rIns="0">
            <a:spAutoFit/>
          </a:bodyPr>
          <a:lstStyle/>
          <a:p>
            <a:pPr algn="l">
              <a:lnSpc>
                <a:spcPts val="3139"/>
              </a:lnSpc>
            </a:pPr>
            <a:r>
              <a:rPr lang="en-US" sz="2242">
                <a:solidFill>
                  <a:srgbClr val="FFFFFF"/>
                </a:solidFill>
                <a:latin typeface="Dosis Bold"/>
                <a:ea typeface="Dosis Bold"/>
                <a:cs typeface="Dosis Bold"/>
                <a:sym typeface="Dosis Bold"/>
              </a:rPr>
              <a:t>Identificar requisitos y restricciones</a:t>
            </a:r>
            <a:r>
              <a:rPr lang="en-US" sz="2242">
                <a:solidFill>
                  <a:srgbClr val="FFFFFF"/>
                </a:solidFill>
                <a:latin typeface="Dosis Bold"/>
                <a:ea typeface="Dosis Bold"/>
                <a:cs typeface="Dosis Bold"/>
                <a:sym typeface="Dosis Bold"/>
              </a:rPr>
              <a:t>: </a:t>
            </a:r>
            <a:r>
              <a:rPr lang="en-US" sz="2242">
                <a:solidFill>
                  <a:srgbClr val="FFFFFF"/>
                </a:solidFill>
                <a:latin typeface="Dosis"/>
                <a:ea typeface="Dosis"/>
                <a:cs typeface="Dosis"/>
                <a:sym typeface="Dosis"/>
              </a:rPr>
              <a:t>Se requiere precisión en la conversión, automatización del proceso para grandes conjuntos de datos, y compatibilidad con los formatos de análisis existentes. Las restricciones incluyen el formato de datos y el tiempo disponible para el análisis.</a:t>
            </a:r>
          </a:p>
        </p:txBody>
      </p:sp>
      <p:grpSp>
        <p:nvGrpSpPr>
          <p:cNvPr name="Group 15" id="15"/>
          <p:cNvGrpSpPr/>
          <p:nvPr/>
        </p:nvGrpSpPr>
        <p:grpSpPr>
          <a:xfrm rot="0">
            <a:off x="9344396" y="2022802"/>
            <a:ext cx="8943604" cy="1970266"/>
            <a:chOff x="0" y="0"/>
            <a:chExt cx="11924805" cy="2627021"/>
          </a:xfrm>
        </p:grpSpPr>
        <p:sp>
          <p:nvSpPr>
            <p:cNvPr name="AutoShape 16" id="16"/>
            <p:cNvSpPr/>
            <p:nvPr/>
          </p:nvSpPr>
          <p:spPr>
            <a:xfrm rot="0">
              <a:off x="0" y="0"/>
              <a:ext cx="11924805" cy="2627021"/>
            </a:xfrm>
            <a:prstGeom prst="rect">
              <a:avLst/>
            </a:prstGeom>
            <a:solidFill>
              <a:srgbClr val="004A98">
                <a:alpha val="56863"/>
              </a:srgbClr>
            </a:solidFill>
          </p:spPr>
        </p:sp>
        <p:sp>
          <p:nvSpPr>
            <p:cNvPr name="TextBox 17" id="17"/>
            <p:cNvSpPr txBox="true"/>
            <p:nvPr/>
          </p:nvSpPr>
          <p:spPr>
            <a:xfrm rot="0">
              <a:off x="1452444" y="1043635"/>
              <a:ext cx="9019917" cy="473075"/>
            </a:xfrm>
            <a:prstGeom prst="rect">
              <a:avLst/>
            </a:prstGeom>
          </p:spPr>
          <p:txBody>
            <a:bodyPr anchor="t" rtlCol="false" tIns="0" lIns="0" bIns="0" rIns="0">
              <a:spAutoFit/>
            </a:bodyPr>
            <a:lstStyle/>
            <a:p>
              <a:pPr algn="l">
                <a:lnSpc>
                  <a:spcPts val="3000"/>
                </a:lnSpc>
              </a:pPr>
            </a:p>
          </p:txBody>
        </p:sp>
      </p:grpSp>
      <p:sp>
        <p:nvSpPr>
          <p:cNvPr name="TextBox 18" id="18"/>
          <p:cNvSpPr txBox="true"/>
          <p:nvPr/>
        </p:nvSpPr>
        <p:spPr>
          <a:xfrm rot="0">
            <a:off x="9638203" y="2413016"/>
            <a:ext cx="8355991" cy="1152720"/>
          </a:xfrm>
          <a:prstGeom prst="rect">
            <a:avLst/>
          </a:prstGeom>
        </p:spPr>
        <p:txBody>
          <a:bodyPr anchor="t" rtlCol="false" tIns="0" lIns="0" bIns="0" rIns="0">
            <a:spAutoFit/>
          </a:bodyPr>
          <a:lstStyle/>
          <a:p>
            <a:pPr algn="l">
              <a:lnSpc>
                <a:spcPts val="3139"/>
              </a:lnSpc>
            </a:pPr>
            <a:r>
              <a:rPr lang="en-US" sz="2242">
                <a:solidFill>
                  <a:srgbClr val="FFFFFF"/>
                </a:solidFill>
                <a:latin typeface="Dosis Bold"/>
                <a:ea typeface="Dosis Bold"/>
                <a:cs typeface="Dosis Bold"/>
                <a:sym typeface="Dosis Bold"/>
              </a:rPr>
              <a:t>Analizar las causas subyacentes</a:t>
            </a:r>
            <a:r>
              <a:rPr lang="en-US" sz="2242">
                <a:solidFill>
                  <a:srgbClr val="FFFFFF"/>
                </a:solidFill>
                <a:latin typeface="Dosis Bold"/>
                <a:ea typeface="Dosis Bold"/>
                <a:cs typeface="Dosis Bold"/>
                <a:sym typeface="Dosis Bold"/>
              </a:rPr>
              <a:t>: </a:t>
            </a:r>
            <a:r>
              <a:rPr lang="en-US" sz="2242">
                <a:solidFill>
                  <a:srgbClr val="FFFFFF"/>
                </a:solidFill>
                <a:latin typeface="Dosis"/>
                <a:ea typeface="Dosis"/>
                <a:cs typeface="Dosis"/>
                <a:sym typeface="Dosis"/>
              </a:rPr>
              <a:t>El problema surge porque los datos se registran en una unidad diferente a la utilizada en el análisis experimental, requiriendo una conversión para mantener la coherencia en los resultados.</a:t>
            </a:r>
          </a:p>
        </p:txBody>
      </p:sp>
      <p:grpSp>
        <p:nvGrpSpPr>
          <p:cNvPr name="Group 19" id="19"/>
          <p:cNvGrpSpPr/>
          <p:nvPr/>
        </p:nvGrpSpPr>
        <p:grpSpPr>
          <a:xfrm rot="0">
            <a:off x="9344396" y="4623012"/>
            <a:ext cx="8943604" cy="1970266"/>
            <a:chOff x="0" y="0"/>
            <a:chExt cx="11924805" cy="2627021"/>
          </a:xfrm>
        </p:grpSpPr>
        <p:sp>
          <p:nvSpPr>
            <p:cNvPr name="AutoShape 20" id="20"/>
            <p:cNvSpPr/>
            <p:nvPr/>
          </p:nvSpPr>
          <p:spPr>
            <a:xfrm rot="0">
              <a:off x="0" y="0"/>
              <a:ext cx="11924805" cy="2627021"/>
            </a:xfrm>
            <a:prstGeom prst="rect">
              <a:avLst/>
            </a:prstGeom>
            <a:solidFill>
              <a:srgbClr val="004A98">
                <a:alpha val="56863"/>
              </a:srgbClr>
            </a:solidFill>
          </p:spPr>
        </p:sp>
        <p:sp>
          <p:nvSpPr>
            <p:cNvPr name="TextBox 21" id="21"/>
            <p:cNvSpPr txBox="true"/>
            <p:nvPr/>
          </p:nvSpPr>
          <p:spPr>
            <a:xfrm rot="0">
              <a:off x="1452444" y="1043635"/>
              <a:ext cx="9019917" cy="473075"/>
            </a:xfrm>
            <a:prstGeom prst="rect">
              <a:avLst/>
            </a:prstGeom>
          </p:spPr>
          <p:txBody>
            <a:bodyPr anchor="t" rtlCol="false" tIns="0" lIns="0" bIns="0" rIns="0">
              <a:spAutoFit/>
            </a:bodyPr>
            <a:lstStyle/>
            <a:p>
              <a:pPr algn="l">
                <a:lnSpc>
                  <a:spcPts val="3000"/>
                </a:lnSpc>
              </a:pPr>
            </a:p>
          </p:txBody>
        </p:sp>
      </p:grpSp>
      <p:sp>
        <p:nvSpPr>
          <p:cNvPr name="TextBox 22" id="22"/>
          <p:cNvSpPr txBox="true"/>
          <p:nvPr/>
        </p:nvSpPr>
        <p:spPr>
          <a:xfrm rot="0">
            <a:off x="9638203" y="4817472"/>
            <a:ext cx="8355991" cy="1543245"/>
          </a:xfrm>
          <a:prstGeom prst="rect">
            <a:avLst/>
          </a:prstGeom>
        </p:spPr>
        <p:txBody>
          <a:bodyPr anchor="t" rtlCol="false" tIns="0" lIns="0" bIns="0" rIns="0">
            <a:spAutoFit/>
          </a:bodyPr>
          <a:lstStyle/>
          <a:p>
            <a:pPr algn="l">
              <a:lnSpc>
                <a:spcPts val="3139"/>
              </a:lnSpc>
            </a:pPr>
            <a:r>
              <a:rPr lang="en-US" sz="2242">
                <a:solidFill>
                  <a:srgbClr val="FFFFFF"/>
                </a:solidFill>
                <a:latin typeface="Dosis Bold"/>
                <a:ea typeface="Dosis Bold"/>
                <a:cs typeface="Dosis Bold"/>
                <a:sym typeface="Dosis Bold"/>
              </a:rPr>
              <a:t>Explorar soluciones alternativas</a:t>
            </a:r>
            <a:r>
              <a:rPr lang="en-US" sz="2242">
                <a:solidFill>
                  <a:srgbClr val="FFFFFF"/>
                </a:solidFill>
                <a:latin typeface="Dosis Bold"/>
                <a:ea typeface="Dosis Bold"/>
                <a:cs typeface="Dosis Bold"/>
                <a:sym typeface="Dosis Bold"/>
              </a:rPr>
              <a:t>: </a:t>
            </a:r>
            <a:r>
              <a:rPr lang="en-US" sz="2242">
                <a:solidFill>
                  <a:srgbClr val="FFFFFF"/>
                </a:solidFill>
                <a:latin typeface="Dosis"/>
                <a:ea typeface="Dosis"/>
                <a:cs typeface="Dosis"/>
                <a:sym typeface="Dosis"/>
              </a:rPr>
              <a:t>Las posibles soluciones incluyen realizar conversiones manualmente, usar herramientas de hojas de cálculo como Excel, escribir un script para automatizar el proceso, o utilizar software especializado en análisis de datos.</a:t>
            </a:r>
          </a:p>
        </p:txBody>
      </p:sp>
      <p:grpSp>
        <p:nvGrpSpPr>
          <p:cNvPr name="Group 23" id="23"/>
          <p:cNvGrpSpPr/>
          <p:nvPr/>
        </p:nvGrpSpPr>
        <p:grpSpPr>
          <a:xfrm rot="0">
            <a:off x="9344396" y="7450527"/>
            <a:ext cx="8943604" cy="1970266"/>
            <a:chOff x="0" y="0"/>
            <a:chExt cx="11924805" cy="2627021"/>
          </a:xfrm>
        </p:grpSpPr>
        <p:sp>
          <p:nvSpPr>
            <p:cNvPr name="AutoShape 24" id="24"/>
            <p:cNvSpPr/>
            <p:nvPr/>
          </p:nvSpPr>
          <p:spPr>
            <a:xfrm rot="0">
              <a:off x="0" y="0"/>
              <a:ext cx="11924805" cy="2627021"/>
            </a:xfrm>
            <a:prstGeom prst="rect">
              <a:avLst/>
            </a:prstGeom>
            <a:solidFill>
              <a:srgbClr val="004A98">
                <a:alpha val="56863"/>
              </a:srgbClr>
            </a:solidFill>
          </p:spPr>
        </p:sp>
        <p:sp>
          <p:nvSpPr>
            <p:cNvPr name="TextBox 25" id="25"/>
            <p:cNvSpPr txBox="true"/>
            <p:nvPr/>
          </p:nvSpPr>
          <p:spPr>
            <a:xfrm rot="0">
              <a:off x="1452444" y="1043635"/>
              <a:ext cx="9019917" cy="473075"/>
            </a:xfrm>
            <a:prstGeom prst="rect">
              <a:avLst/>
            </a:prstGeom>
          </p:spPr>
          <p:txBody>
            <a:bodyPr anchor="t" rtlCol="false" tIns="0" lIns="0" bIns="0" rIns="0">
              <a:spAutoFit/>
            </a:bodyPr>
            <a:lstStyle/>
            <a:p>
              <a:pPr algn="l">
                <a:lnSpc>
                  <a:spcPts val="3000"/>
                </a:lnSpc>
              </a:pPr>
            </a:p>
          </p:txBody>
        </p:sp>
      </p:grpSp>
      <p:sp>
        <p:nvSpPr>
          <p:cNvPr name="TextBox 26" id="26"/>
          <p:cNvSpPr txBox="true"/>
          <p:nvPr/>
        </p:nvSpPr>
        <p:spPr>
          <a:xfrm rot="0">
            <a:off x="9638203" y="7644987"/>
            <a:ext cx="8355991" cy="1543245"/>
          </a:xfrm>
          <a:prstGeom prst="rect">
            <a:avLst/>
          </a:prstGeom>
        </p:spPr>
        <p:txBody>
          <a:bodyPr anchor="t" rtlCol="false" tIns="0" lIns="0" bIns="0" rIns="0">
            <a:spAutoFit/>
          </a:bodyPr>
          <a:lstStyle/>
          <a:p>
            <a:pPr algn="l">
              <a:lnSpc>
                <a:spcPts val="3139"/>
              </a:lnSpc>
            </a:pPr>
            <a:r>
              <a:rPr lang="en-US" sz="2242">
                <a:solidFill>
                  <a:srgbClr val="FFFFFF"/>
                </a:solidFill>
                <a:latin typeface="Dosis Bold"/>
                <a:ea typeface="Dosis Bold"/>
                <a:cs typeface="Dosis Bold"/>
                <a:sym typeface="Dosis Bold"/>
              </a:rPr>
              <a:t>Establecer criterios de éxito</a:t>
            </a:r>
            <a:r>
              <a:rPr lang="en-US" sz="2242">
                <a:solidFill>
                  <a:srgbClr val="FFFFFF"/>
                </a:solidFill>
                <a:latin typeface="Dosis Bold"/>
                <a:ea typeface="Dosis Bold"/>
                <a:cs typeface="Dosis Bold"/>
                <a:sym typeface="Dosis Bold"/>
              </a:rPr>
              <a:t>: </a:t>
            </a:r>
            <a:r>
              <a:rPr lang="en-US" sz="2242">
                <a:solidFill>
                  <a:srgbClr val="FFFFFF"/>
                </a:solidFill>
                <a:latin typeface="Dosis"/>
                <a:ea typeface="Dosis"/>
                <a:cs typeface="Dosis"/>
                <a:sym typeface="Dosis"/>
              </a:rPr>
              <a:t>El éxito se mide por la precisión de la conversión, la eficiencia en el manejo de grandes volúmenes de datos, la correcta integración de los datos convertidos con los resultados experimentales, y la facilidad de uso del método elegido.</a:t>
            </a:r>
          </a:p>
        </p:txBody>
      </p:sp>
      <p:sp>
        <p:nvSpPr>
          <p:cNvPr name="TextBox 27" id="27"/>
          <p:cNvSpPr txBox="true"/>
          <p:nvPr/>
        </p:nvSpPr>
        <p:spPr>
          <a:xfrm rot="0">
            <a:off x="179432" y="809057"/>
            <a:ext cx="228749" cy="34226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Poppins"/>
                <a:ea typeface="Poppins"/>
                <a:cs typeface="Poppins"/>
                <a:sym typeface="Poppins"/>
              </a:rPr>
              <a:t>01</a:t>
            </a:r>
          </a:p>
        </p:txBody>
      </p:sp>
      <p:sp>
        <p:nvSpPr>
          <p:cNvPr name="TextBox 28" id="28"/>
          <p:cNvSpPr txBox="true"/>
          <p:nvPr/>
        </p:nvSpPr>
        <p:spPr>
          <a:xfrm rot="0">
            <a:off x="179432" y="3366029"/>
            <a:ext cx="290364" cy="34226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Poppins"/>
                <a:ea typeface="Poppins"/>
                <a:cs typeface="Poppins"/>
                <a:sym typeface="Poppins"/>
              </a:rPr>
              <a:t>02</a:t>
            </a:r>
          </a:p>
        </p:txBody>
      </p:sp>
      <p:sp>
        <p:nvSpPr>
          <p:cNvPr name="TextBox 29" id="29"/>
          <p:cNvSpPr txBox="true"/>
          <p:nvPr/>
        </p:nvSpPr>
        <p:spPr>
          <a:xfrm rot="0">
            <a:off x="177795" y="6198047"/>
            <a:ext cx="293638" cy="34226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Poppins"/>
                <a:ea typeface="Poppins"/>
                <a:cs typeface="Poppins"/>
                <a:sym typeface="Poppins"/>
              </a:rPr>
              <a:t>03</a:t>
            </a:r>
          </a:p>
        </p:txBody>
      </p:sp>
      <p:sp>
        <p:nvSpPr>
          <p:cNvPr name="TextBox 30" id="30"/>
          <p:cNvSpPr txBox="true"/>
          <p:nvPr/>
        </p:nvSpPr>
        <p:spPr>
          <a:xfrm rot="0">
            <a:off x="17958549" y="1719272"/>
            <a:ext cx="303312" cy="34226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Poppins"/>
                <a:ea typeface="Poppins"/>
                <a:cs typeface="Poppins"/>
                <a:sym typeface="Poppins"/>
              </a:rPr>
              <a:t>04</a:t>
            </a:r>
          </a:p>
        </p:txBody>
      </p:sp>
      <p:sp>
        <p:nvSpPr>
          <p:cNvPr name="TextBox 31" id="31"/>
          <p:cNvSpPr txBox="true"/>
          <p:nvPr/>
        </p:nvSpPr>
        <p:spPr>
          <a:xfrm rot="0">
            <a:off x="17997394" y="4276244"/>
            <a:ext cx="287238" cy="325755"/>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Poppins"/>
                <a:ea typeface="Poppins"/>
                <a:cs typeface="Poppins"/>
                <a:sym typeface="Poppins"/>
              </a:rPr>
              <a:t>05</a:t>
            </a:r>
          </a:p>
        </p:txBody>
      </p:sp>
      <p:sp>
        <p:nvSpPr>
          <p:cNvPr name="TextBox 32" id="32"/>
          <p:cNvSpPr txBox="true"/>
          <p:nvPr/>
        </p:nvSpPr>
        <p:spPr>
          <a:xfrm rot="0">
            <a:off x="17996649" y="7108262"/>
            <a:ext cx="288727" cy="325755"/>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Poppins"/>
                <a:ea typeface="Poppins"/>
                <a:cs typeface="Poppins"/>
                <a:sym typeface="Poppins"/>
              </a:rPr>
              <a:t>06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663362">
            <a:off x="11890216" y="327296"/>
            <a:ext cx="9582641" cy="14171389"/>
            <a:chOff x="0" y="0"/>
            <a:chExt cx="2523823" cy="3732382"/>
          </a:xfrm>
        </p:grpSpPr>
        <p:sp>
          <p:nvSpPr>
            <p:cNvPr name="Freeform 4" id="4"/>
            <p:cNvSpPr/>
            <p:nvPr/>
          </p:nvSpPr>
          <p:spPr>
            <a:xfrm flipH="false" flipV="false" rot="0">
              <a:off x="0" y="0"/>
              <a:ext cx="2523823" cy="3732382"/>
            </a:xfrm>
            <a:custGeom>
              <a:avLst/>
              <a:gdLst/>
              <a:ahLst/>
              <a:cxnLst/>
              <a:rect r="r" b="b" t="t" l="l"/>
              <a:pathLst>
                <a:path h="3732382" w="2523823">
                  <a:moveTo>
                    <a:pt x="0" y="0"/>
                  </a:moveTo>
                  <a:lnTo>
                    <a:pt x="2523823" y="0"/>
                  </a:lnTo>
                  <a:lnTo>
                    <a:pt x="2523823" y="3732382"/>
                  </a:lnTo>
                  <a:lnTo>
                    <a:pt x="0" y="3732382"/>
                  </a:lnTo>
                  <a:close/>
                </a:path>
              </a:pathLst>
            </a:custGeom>
            <a:solidFill>
              <a:srgbClr val="003D60"/>
            </a:solidFill>
          </p:spPr>
        </p:sp>
        <p:sp>
          <p:nvSpPr>
            <p:cNvPr name="TextBox 5" id="5"/>
            <p:cNvSpPr txBox="true"/>
            <p:nvPr/>
          </p:nvSpPr>
          <p:spPr>
            <a:xfrm>
              <a:off x="0" y="-57150"/>
              <a:ext cx="2523823" cy="37895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761515">
            <a:off x="12350631" y="-3047439"/>
            <a:ext cx="8661811" cy="14062736"/>
            <a:chOff x="0" y="0"/>
            <a:chExt cx="2281300" cy="3703766"/>
          </a:xfrm>
        </p:grpSpPr>
        <p:sp>
          <p:nvSpPr>
            <p:cNvPr name="Freeform 7" id="7"/>
            <p:cNvSpPr/>
            <p:nvPr/>
          </p:nvSpPr>
          <p:spPr>
            <a:xfrm flipH="false" flipV="false" rot="0">
              <a:off x="0" y="0"/>
              <a:ext cx="2281300" cy="3703766"/>
            </a:xfrm>
            <a:custGeom>
              <a:avLst/>
              <a:gdLst/>
              <a:ahLst/>
              <a:cxnLst/>
              <a:rect r="r" b="b" t="t" l="l"/>
              <a:pathLst>
                <a:path h="3703766" w="2281300">
                  <a:moveTo>
                    <a:pt x="0" y="0"/>
                  </a:moveTo>
                  <a:lnTo>
                    <a:pt x="2281300" y="0"/>
                  </a:lnTo>
                  <a:lnTo>
                    <a:pt x="2281300" y="3703766"/>
                  </a:lnTo>
                  <a:lnTo>
                    <a:pt x="0" y="3703766"/>
                  </a:lnTo>
                  <a:close/>
                </a:path>
              </a:pathLst>
            </a:custGeom>
            <a:solidFill>
              <a:srgbClr val="FFBC00"/>
            </a:solidFill>
          </p:spPr>
        </p:sp>
        <p:sp>
          <p:nvSpPr>
            <p:cNvPr name="TextBox 8" id="8"/>
            <p:cNvSpPr txBox="true"/>
            <p:nvPr/>
          </p:nvSpPr>
          <p:spPr>
            <a:xfrm>
              <a:off x="0" y="-57150"/>
              <a:ext cx="2281300" cy="376091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57400" y="1244811"/>
            <a:ext cx="11201400" cy="1550270"/>
            <a:chOff x="0" y="0"/>
            <a:chExt cx="2950163" cy="408301"/>
          </a:xfrm>
        </p:grpSpPr>
        <p:sp>
          <p:nvSpPr>
            <p:cNvPr name="Freeform 10" id="10"/>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11" id="11"/>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1743765"/>
            <a:ext cx="7123860" cy="695325"/>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a:ea typeface="League Spartan"/>
                <a:cs typeface="League Spartan"/>
                <a:sym typeface="League Spartan"/>
              </a:rPr>
              <a:t>¿QUÉ ES UN PATRÓN?</a:t>
            </a:r>
          </a:p>
        </p:txBody>
      </p:sp>
      <p:grpSp>
        <p:nvGrpSpPr>
          <p:cNvPr name="Group 13" id="13"/>
          <p:cNvGrpSpPr/>
          <p:nvPr/>
        </p:nvGrpSpPr>
        <p:grpSpPr>
          <a:xfrm rot="0">
            <a:off x="10543876" y="-343868"/>
            <a:ext cx="8041335" cy="6613224"/>
            <a:chOff x="0" y="0"/>
            <a:chExt cx="6197600" cy="5096929"/>
          </a:xfrm>
        </p:grpSpPr>
        <p:sp>
          <p:nvSpPr>
            <p:cNvPr name="Freeform 14" id="14"/>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3"/>
              <a:stretch>
                <a:fillRect l="-11679" t="0" r="-11679" b="0"/>
              </a:stretch>
            </a:blipFill>
          </p:spPr>
        </p:sp>
      </p:grpSp>
      <p:grpSp>
        <p:nvGrpSpPr>
          <p:cNvPr name="Group 15" id="15"/>
          <p:cNvGrpSpPr/>
          <p:nvPr/>
        </p:nvGrpSpPr>
        <p:grpSpPr>
          <a:xfrm rot="0">
            <a:off x="14564543" y="6942835"/>
            <a:ext cx="4514918" cy="3713085"/>
            <a:chOff x="0" y="0"/>
            <a:chExt cx="6197600" cy="5096929"/>
          </a:xfrm>
        </p:grpSpPr>
        <p:sp>
          <p:nvSpPr>
            <p:cNvPr name="Freeform 16" id="16"/>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4"/>
              <a:stretch>
                <a:fillRect l="-11679" t="0" r="-11679" b="0"/>
              </a:stretch>
            </a:blipFill>
          </p:spPr>
        </p:sp>
      </p:grpSp>
      <p:sp>
        <p:nvSpPr>
          <p:cNvPr name="TextBox 17" id="17"/>
          <p:cNvSpPr txBox="true"/>
          <p:nvPr/>
        </p:nvSpPr>
        <p:spPr>
          <a:xfrm rot="0">
            <a:off x="1028700" y="3057348"/>
            <a:ext cx="8430859" cy="1198880"/>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Poppins"/>
                <a:ea typeface="Poppins"/>
                <a:cs typeface="Poppins"/>
                <a:sym typeface="Poppins"/>
              </a:rPr>
              <a:t>Un patrón es una repetición identificable y predecible de elementos o características en un conjunto de datos, situaciones o fenómenos.</a:t>
            </a:r>
          </a:p>
        </p:txBody>
      </p:sp>
      <p:sp>
        <p:nvSpPr>
          <p:cNvPr name="TextBox 18" id="18"/>
          <p:cNvSpPr txBox="true"/>
          <p:nvPr/>
        </p:nvSpPr>
        <p:spPr>
          <a:xfrm rot="0">
            <a:off x="1028700" y="4458970"/>
            <a:ext cx="9119562" cy="4799330"/>
          </a:xfrm>
          <a:prstGeom prst="rect">
            <a:avLst/>
          </a:prstGeom>
        </p:spPr>
        <p:txBody>
          <a:bodyPr anchor="t" rtlCol="false" tIns="0" lIns="0" bIns="0" rIns="0">
            <a:spAutoFit/>
          </a:bodyPr>
          <a:lstStyle/>
          <a:p>
            <a:pPr algn="l" marL="496567" indent="-248284" lvl="1">
              <a:lnSpc>
                <a:spcPts val="3219"/>
              </a:lnSpc>
              <a:buFont typeface="Arial"/>
              <a:buChar char="•"/>
            </a:pPr>
            <a:r>
              <a:rPr lang="en-US" sz="2299">
                <a:solidFill>
                  <a:srgbClr val="000000"/>
                </a:solidFill>
                <a:latin typeface="Poppins Bold"/>
                <a:ea typeface="Poppins Bold"/>
                <a:cs typeface="Poppins Bold"/>
                <a:sym typeface="Poppins Bold"/>
              </a:rPr>
              <a:t>Repetición</a:t>
            </a:r>
            <a:r>
              <a:rPr lang="en-US" sz="2299">
                <a:solidFill>
                  <a:srgbClr val="000000"/>
                </a:solidFill>
                <a:latin typeface="Poppins"/>
                <a:ea typeface="Poppins"/>
                <a:cs typeface="Poppins"/>
                <a:sym typeface="Poppins"/>
              </a:rPr>
              <a:t>: Los patrones son secuencias o características que se repiten de manera constante.</a:t>
            </a:r>
          </a:p>
          <a:p>
            <a:pPr algn="l" marL="496567" indent="-248284" lvl="1">
              <a:lnSpc>
                <a:spcPts val="3219"/>
              </a:lnSpc>
              <a:buFont typeface="Arial"/>
              <a:buChar char="•"/>
            </a:pPr>
            <a:r>
              <a:rPr lang="en-US" sz="2299">
                <a:solidFill>
                  <a:srgbClr val="000000"/>
                </a:solidFill>
                <a:latin typeface="Poppins Bold"/>
                <a:ea typeface="Poppins Bold"/>
                <a:cs typeface="Poppins Bold"/>
                <a:sym typeface="Poppins Bold"/>
              </a:rPr>
              <a:t>Discernibilidad</a:t>
            </a:r>
            <a:r>
              <a:rPr lang="en-US" sz="2299">
                <a:solidFill>
                  <a:srgbClr val="000000"/>
                </a:solidFill>
                <a:latin typeface="Poppins"/>
                <a:ea typeface="Poppins"/>
                <a:cs typeface="Poppins"/>
                <a:sym typeface="Poppins"/>
              </a:rPr>
              <a:t>: Los patrones pueden ser reconocidos y destacados dentro de un conjunto de datos o situaciones.</a:t>
            </a:r>
          </a:p>
          <a:p>
            <a:pPr algn="l" marL="496567" indent="-248284" lvl="1">
              <a:lnSpc>
                <a:spcPts val="3219"/>
              </a:lnSpc>
              <a:buFont typeface="Arial"/>
              <a:buChar char="•"/>
            </a:pPr>
            <a:r>
              <a:rPr lang="en-US" sz="2299">
                <a:solidFill>
                  <a:srgbClr val="000000"/>
                </a:solidFill>
                <a:latin typeface="Poppins Bold"/>
                <a:ea typeface="Poppins Bold"/>
                <a:cs typeface="Poppins Bold"/>
                <a:sym typeface="Poppins Bold"/>
              </a:rPr>
              <a:t>Predictibilidad</a:t>
            </a:r>
            <a:r>
              <a:rPr lang="en-US" sz="2299">
                <a:solidFill>
                  <a:srgbClr val="000000"/>
                </a:solidFill>
                <a:latin typeface="Poppins"/>
                <a:ea typeface="Poppins"/>
                <a:cs typeface="Poppins"/>
                <a:sym typeface="Poppins"/>
              </a:rPr>
              <a:t>: Los patrones permiten anticipar comportamientos o resultados futuros basados en observaciones anteriores.</a:t>
            </a:r>
          </a:p>
          <a:p>
            <a:pPr algn="l" marL="496567" indent="-248284" lvl="1">
              <a:lnSpc>
                <a:spcPts val="3219"/>
              </a:lnSpc>
              <a:buFont typeface="Arial"/>
              <a:buChar char="•"/>
            </a:pPr>
            <a:r>
              <a:rPr lang="en-US" sz="2299">
                <a:solidFill>
                  <a:srgbClr val="000000"/>
                </a:solidFill>
                <a:latin typeface="Poppins Bold"/>
                <a:ea typeface="Poppins Bold"/>
                <a:cs typeface="Poppins Bold"/>
                <a:sym typeface="Poppins Bold"/>
              </a:rPr>
              <a:t>Regularidad</a:t>
            </a:r>
            <a:r>
              <a:rPr lang="en-US" sz="2299">
                <a:solidFill>
                  <a:srgbClr val="000000"/>
                </a:solidFill>
                <a:latin typeface="Poppins"/>
                <a:ea typeface="Poppins"/>
                <a:cs typeface="Poppins"/>
                <a:sym typeface="Poppins"/>
              </a:rPr>
              <a:t>: Los patrones presentan una disposición consistente de sus elementos a lo largo del tiempo o del espacio.</a:t>
            </a:r>
          </a:p>
          <a:p>
            <a:pPr algn="l" marL="496567" indent="-248284" lvl="1">
              <a:lnSpc>
                <a:spcPts val="3219"/>
              </a:lnSpc>
              <a:spcBef>
                <a:spcPct val="0"/>
              </a:spcBef>
              <a:buFont typeface="Arial"/>
              <a:buChar char="•"/>
            </a:pPr>
            <a:r>
              <a:rPr lang="en-US" sz="2299">
                <a:solidFill>
                  <a:srgbClr val="000000"/>
                </a:solidFill>
                <a:latin typeface="Poppins Bold"/>
                <a:ea typeface="Poppins Bold"/>
                <a:cs typeface="Poppins Bold"/>
                <a:sym typeface="Poppins Bold"/>
              </a:rPr>
              <a:t>Abstracción</a:t>
            </a:r>
            <a:r>
              <a:rPr lang="en-US" sz="2299">
                <a:solidFill>
                  <a:srgbClr val="000000"/>
                </a:solidFill>
                <a:latin typeface="Poppins"/>
                <a:ea typeface="Poppins"/>
                <a:cs typeface="Poppins"/>
                <a:sym typeface="Poppins"/>
              </a:rPr>
              <a:t>: Los patrones se pueden simplificar para representar información de forma más clara y manejable.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504344">
            <a:off x="-2210703" y="540656"/>
            <a:ext cx="9582641" cy="14171389"/>
            <a:chOff x="0" y="0"/>
            <a:chExt cx="2523823" cy="3732382"/>
          </a:xfrm>
        </p:grpSpPr>
        <p:sp>
          <p:nvSpPr>
            <p:cNvPr name="Freeform 4" id="4"/>
            <p:cNvSpPr/>
            <p:nvPr/>
          </p:nvSpPr>
          <p:spPr>
            <a:xfrm flipH="false" flipV="false" rot="0">
              <a:off x="0" y="0"/>
              <a:ext cx="2523823" cy="3732382"/>
            </a:xfrm>
            <a:custGeom>
              <a:avLst/>
              <a:gdLst/>
              <a:ahLst/>
              <a:cxnLst/>
              <a:rect r="r" b="b" t="t" l="l"/>
              <a:pathLst>
                <a:path h="3732382" w="2523823">
                  <a:moveTo>
                    <a:pt x="0" y="0"/>
                  </a:moveTo>
                  <a:lnTo>
                    <a:pt x="2523823" y="0"/>
                  </a:lnTo>
                  <a:lnTo>
                    <a:pt x="2523823" y="3732382"/>
                  </a:lnTo>
                  <a:lnTo>
                    <a:pt x="0" y="3732382"/>
                  </a:lnTo>
                  <a:close/>
                </a:path>
              </a:pathLst>
            </a:custGeom>
            <a:solidFill>
              <a:srgbClr val="003D60"/>
            </a:solidFill>
          </p:spPr>
        </p:sp>
        <p:sp>
          <p:nvSpPr>
            <p:cNvPr name="TextBox 5" id="5"/>
            <p:cNvSpPr txBox="true"/>
            <p:nvPr/>
          </p:nvSpPr>
          <p:spPr>
            <a:xfrm>
              <a:off x="0" y="-57150"/>
              <a:ext cx="2523823" cy="37895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495700">
            <a:off x="-2201762" y="-2742639"/>
            <a:ext cx="8661811" cy="14062736"/>
            <a:chOff x="0" y="0"/>
            <a:chExt cx="2281300" cy="3703766"/>
          </a:xfrm>
        </p:grpSpPr>
        <p:sp>
          <p:nvSpPr>
            <p:cNvPr name="Freeform 7" id="7"/>
            <p:cNvSpPr/>
            <p:nvPr/>
          </p:nvSpPr>
          <p:spPr>
            <a:xfrm flipH="false" flipV="false" rot="0">
              <a:off x="0" y="0"/>
              <a:ext cx="2281300" cy="3703766"/>
            </a:xfrm>
            <a:custGeom>
              <a:avLst/>
              <a:gdLst/>
              <a:ahLst/>
              <a:cxnLst/>
              <a:rect r="r" b="b" t="t" l="l"/>
              <a:pathLst>
                <a:path h="3703766" w="2281300">
                  <a:moveTo>
                    <a:pt x="0" y="0"/>
                  </a:moveTo>
                  <a:lnTo>
                    <a:pt x="2281300" y="0"/>
                  </a:lnTo>
                  <a:lnTo>
                    <a:pt x="2281300" y="3703766"/>
                  </a:lnTo>
                  <a:lnTo>
                    <a:pt x="0" y="3703766"/>
                  </a:lnTo>
                  <a:close/>
                </a:path>
              </a:pathLst>
            </a:custGeom>
            <a:solidFill>
              <a:srgbClr val="FFBC00"/>
            </a:solidFill>
          </p:spPr>
        </p:sp>
        <p:sp>
          <p:nvSpPr>
            <p:cNvPr name="TextBox 8" id="8"/>
            <p:cNvSpPr txBox="true"/>
            <p:nvPr/>
          </p:nvSpPr>
          <p:spPr>
            <a:xfrm>
              <a:off x="0" y="-57150"/>
              <a:ext cx="2281300" cy="376091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139738" y="1198998"/>
            <a:ext cx="11201400" cy="1550270"/>
            <a:chOff x="0" y="0"/>
            <a:chExt cx="2950163" cy="408301"/>
          </a:xfrm>
        </p:grpSpPr>
        <p:sp>
          <p:nvSpPr>
            <p:cNvPr name="Freeform 10" id="10"/>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11" id="11"/>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237954"/>
            <a:ext cx="8720763" cy="5897151"/>
            <a:chOff x="0" y="0"/>
            <a:chExt cx="6221730" cy="4207256"/>
          </a:xfrm>
        </p:grpSpPr>
        <p:sp>
          <p:nvSpPr>
            <p:cNvPr name="Freeform 13" id="13"/>
            <p:cNvSpPr/>
            <p:nvPr/>
          </p:nvSpPr>
          <p:spPr>
            <a:xfrm flipH="false" flipV="false" rot="0">
              <a:off x="0" y="0"/>
              <a:ext cx="6221730" cy="4207256"/>
            </a:xfrm>
            <a:custGeom>
              <a:avLst/>
              <a:gdLst/>
              <a:ahLst/>
              <a:cxnLst/>
              <a:rect r="r" b="b" t="t" l="l"/>
              <a:pathLst>
                <a:path h="4207256" w="6221730">
                  <a:moveTo>
                    <a:pt x="6221730" y="0"/>
                  </a:moveTo>
                  <a:lnTo>
                    <a:pt x="3877818" y="3979799"/>
                  </a:lnTo>
                  <a:cubicBezTo>
                    <a:pt x="3799239" y="4120238"/>
                    <a:pt x="3650888" y="4207238"/>
                    <a:pt x="3489960" y="4207256"/>
                  </a:cubicBezTo>
                  <a:lnTo>
                    <a:pt x="0" y="4207256"/>
                  </a:lnTo>
                  <a:lnTo>
                    <a:pt x="0" y="0"/>
                  </a:lnTo>
                  <a:close/>
                </a:path>
              </a:pathLst>
            </a:custGeom>
            <a:blipFill>
              <a:blip r:embed="rId3"/>
              <a:stretch>
                <a:fillRect l="0" t="-94673" r="0" b="-26871"/>
              </a:stretch>
            </a:blipFill>
          </p:spPr>
        </p:sp>
      </p:grpSp>
      <p:sp>
        <p:nvSpPr>
          <p:cNvPr name="TextBox 14" id="14"/>
          <p:cNvSpPr txBox="true"/>
          <p:nvPr/>
        </p:nvSpPr>
        <p:spPr>
          <a:xfrm rot="0">
            <a:off x="8888316" y="1736008"/>
            <a:ext cx="7867154" cy="695325"/>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a:ea typeface="League Spartan"/>
                <a:cs typeface="League Spartan"/>
                <a:sym typeface="League Spartan"/>
              </a:rPr>
              <a:t>¿QUÉ ES UN ALGORITMO?</a:t>
            </a:r>
          </a:p>
        </p:txBody>
      </p:sp>
      <p:sp>
        <p:nvSpPr>
          <p:cNvPr name="TextBox 15" id="15"/>
          <p:cNvSpPr txBox="true"/>
          <p:nvPr/>
        </p:nvSpPr>
        <p:spPr>
          <a:xfrm rot="0">
            <a:off x="8606463" y="2949292"/>
            <a:ext cx="9119562" cy="1198880"/>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Poppins"/>
                <a:ea typeface="Poppins"/>
                <a:cs typeface="Poppins"/>
                <a:sym typeface="Poppins"/>
              </a:rPr>
              <a:t>Un algoritmo es un conjunto de instrucciones precisas y ordenadas que se siguen para realizar una tarea específica o resolver un problema. </a:t>
            </a:r>
          </a:p>
        </p:txBody>
      </p:sp>
      <p:sp>
        <p:nvSpPr>
          <p:cNvPr name="TextBox 16" id="16"/>
          <p:cNvSpPr txBox="true"/>
          <p:nvPr/>
        </p:nvSpPr>
        <p:spPr>
          <a:xfrm rot="0">
            <a:off x="8606463" y="4348198"/>
            <a:ext cx="9119562" cy="4799330"/>
          </a:xfrm>
          <a:prstGeom prst="rect">
            <a:avLst/>
          </a:prstGeom>
        </p:spPr>
        <p:txBody>
          <a:bodyPr anchor="t" rtlCol="false" tIns="0" lIns="0" bIns="0" rIns="0">
            <a:spAutoFit/>
          </a:bodyPr>
          <a:lstStyle/>
          <a:p>
            <a:pPr algn="l" marL="496567" indent="-248284" lvl="1">
              <a:lnSpc>
                <a:spcPts val="3219"/>
              </a:lnSpc>
              <a:buFont typeface="Arial"/>
              <a:buChar char="•"/>
            </a:pPr>
            <a:r>
              <a:rPr lang="en-US" sz="2299">
                <a:solidFill>
                  <a:srgbClr val="000000"/>
                </a:solidFill>
                <a:latin typeface="Poppins Bold"/>
                <a:ea typeface="Poppins Bold"/>
                <a:cs typeface="Poppins Bold"/>
                <a:sym typeface="Poppins Bold"/>
              </a:rPr>
              <a:t>Secuencia de pasos</a:t>
            </a:r>
            <a:r>
              <a:rPr lang="en-US" sz="2299">
                <a:solidFill>
                  <a:srgbClr val="000000"/>
                </a:solidFill>
                <a:latin typeface="Poppins"/>
                <a:ea typeface="Poppins"/>
                <a:cs typeface="Poppins"/>
                <a:sym typeface="Poppins"/>
              </a:rPr>
              <a:t>: Una serie lógica de pasos que deben seguirse en un orden específico para lograr un objetivo.</a:t>
            </a:r>
          </a:p>
          <a:p>
            <a:pPr algn="l" marL="496567" indent="-248284" lvl="1">
              <a:lnSpc>
                <a:spcPts val="3219"/>
              </a:lnSpc>
              <a:buFont typeface="Arial"/>
              <a:buChar char="•"/>
            </a:pPr>
            <a:r>
              <a:rPr lang="en-US" sz="2299">
                <a:solidFill>
                  <a:srgbClr val="000000"/>
                </a:solidFill>
                <a:latin typeface="Poppins Bold"/>
                <a:ea typeface="Poppins Bold"/>
                <a:cs typeface="Poppins Bold"/>
                <a:sym typeface="Poppins Bold"/>
              </a:rPr>
              <a:t>Precisión</a:t>
            </a:r>
            <a:r>
              <a:rPr lang="en-US" sz="2299">
                <a:solidFill>
                  <a:srgbClr val="000000"/>
                </a:solidFill>
                <a:latin typeface="Poppins"/>
                <a:ea typeface="Poppins"/>
                <a:cs typeface="Poppins"/>
                <a:sym typeface="Poppins"/>
              </a:rPr>
              <a:t>: Cada paso debe ser definido y comprensible para una ejecución precisa y consistente.</a:t>
            </a:r>
          </a:p>
          <a:p>
            <a:pPr algn="l" marL="496567" indent="-248284" lvl="1">
              <a:lnSpc>
                <a:spcPts val="3219"/>
              </a:lnSpc>
              <a:buFont typeface="Arial"/>
              <a:buChar char="•"/>
            </a:pPr>
            <a:r>
              <a:rPr lang="en-US" sz="2299">
                <a:solidFill>
                  <a:srgbClr val="000000"/>
                </a:solidFill>
                <a:latin typeface="Poppins Bold"/>
                <a:ea typeface="Poppins Bold"/>
                <a:cs typeface="Poppins Bold"/>
                <a:sym typeface="Poppins Bold"/>
              </a:rPr>
              <a:t>Finitud</a:t>
            </a:r>
            <a:r>
              <a:rPr lang="en-US" sz="2299">
                <a:solidFill>
                  <a:srgbClr val="000000"/>
                </a:solidFill>
                <a:latin typeface="Poppins"/>
                <a:ea typeface="Poppins"/>
                <a:cs typeface="Poppins"/>
                <a:sym typeface="Poppins"/>
              </a:rPr>
              <a:t>: Los algoritmos deben tener un número finito de pasos, terminando una vez alcanzado el objetivo o después de un número determinado de pasos.</a:t>
            </a:r>
          </a:p>
          <a:p>
            <a:pPr algn="l" marL="496567" indent="-248284" lvl="1">
              <a:lnSpc>
                <a:spcPts val="3219"/>
              </a:lnSpc>
              <a:buFont typeface="Arial"/>
              <a:buChar char="•"/>
            </a:pPr>
            <a:r>
              <a:rPr lang="en-US" sz="2299">
                <a:solidFill>
                  <a:srgbClr val="000000"/>
                </a:solidFill>
                <a:latin typeface="Poppins Bold"/>
                <a:ea typeface="Poppins Bold"/>
                <a:cs typeface="Poppins Bold"/>
                <a:sym typeface="Poppins Bold"/>
              </a:rPr>
              <a:t>Solución de problemas</a:t>
            </a:r>
            <a:r>
              <a:rPr lang="en-US" sz="2299">
                <a:solidFill>
                  <a:srgbClr val="000000"/>
                </a:solidFill>
                <a:latin typeface="Poppins"/>
                <a:ea typeface="Poppins"/>
                <a:cs typeface="Poppins"/>
                <a:sym typeface="Poppins"/>
              </a:rPr>
              <a:t>: Diseñados para resolver problemas específicos.</a:t>
            </a:r>
          </a:p>
          <a:p>
            <a:pPr algn="l" marL="496567" indent="-248284" lvl="1">
              <a:lnSpc>
                <a:spcPts val="3219"/>
              </a:lnSpc>
              <a:spcBef>
                <a:spcPct val="0"/>
              </a:spcBef>
              <a:buFont typeface="Arial"/>
              <a:buChar char="•"/>
            </a:pPr>
            <a:r>
              <a:rPr lang="en-US" sz="2299">
                <a:solidFill>
                  <a:srgbClr val="000000"/>
                </a:solidFill>
                <a:latin typeface="Poppins Bold"/>
                <a:ea typeface="Poppins Bold"/>
                <a:cs typeface="Poppins Bold"/>
                <a:sym typeface="Poppins Bold"/>
              </a:rPr>
              <a:t>Eficiencia</a:t>
            </a:r>
            <a:r>
              <a:rPr lang="en-US" sz="2299">
                <a:solidFill>
                  <a:srgbClr val="000000"/>
                </a:solidFill>
                <a:latin typeface="Poppins"/>
                <a:ea typeface="Poppins"/>
                <a:cs typeface="Poppins"/>
                <a:sym typeface="Poppins"/>
              </a:rPr>
              <a:t>: Un buen algoritmo no solo logra el resultado deseado, sino que lo hace de manera eficiente, optimizando el uso de recursos como tiempo y memoria.</a:t>
            </a:r>
          </a:p>
        </p:txBody>
      </p:sp>
      <p:grpSp>
        <p:nvGrpSpPr>
          <p:cNvPr name="Group 17" id="17"/>
          <p:cNvGrpSpPr/>
          <p:nvPr/>
        </p:nvGrpSpPr>
        <p:grpSpPr>
          <a:xfrm rot="0">
            <a:off x="-1278562" y="5955511"/>
            <a:ext cx="6405446" cy="4331489"/>
            <a:chOff x="0" y="0"/>
            <a:chExt cx="6221730" cy="4207256"/>
          </a:xfrm>
        </p:grpSpPr>
        <p:sp>
          <p:nvSpPr>
            <p:cNvPr name="Freeform 18" id="18"/>
            <p:cNvSpPr/>
            <p:nvPr/>
          </p:nvSpPr>
          <p:spPr>
            <a:xfrm flipH="false" flipV="false" rot="0">
              <a:off x="0" y="0"/>
              <a:ext cx="6221730" cy="4207256"/>
            </a:xfrm>
            <a:custGeom>
              <a:avLst/>
              <a:gdLst/>
              <a:ahLst/>
              <a:cxnLst/>
              <a:rect r="r" b="b" t="t" l="l"/>
              <a:pathLst>
                <a:path h="4207256" w="6221730">
                  <a:moveTo>
                    <a:pt x="6221730" y="0"/>
                  </a:moveTo>
                  <a:lnTo>
                    <a:pt x="3877818" y="3979799"/>
                  </a:lnTo>
                  <a:cubicBezTo>
                    <a:pt x="3799239" y="4120238"/>
                    <a:pt x="3650888" y="4207238"/>
                    <a:pt x="3489960" y="4207256"/>
                  </a:cubicBezTo>
                  <a:lnTo>
                    <a:pt x="0" y="4207256"/>
                  </a:lnTo>
                  <a:lnTo>
                    <a:pt x="0" y="0"/>
                  </a:lnTo>
                  <a:close/>
                </a:path>
              </a:pathLst>
            </a:custGeom>
            <a:blipFill>
              <a:blip r:embed="rId4"/>
              <a:stretch>
                <a:fillRect l="-748" t="0" r="-748"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938" r="0" b="-12506"/>
            </a:stretch>
          </a:blipFill>
        </p:spPr>
      </p:sp>
      <p:grpSp>
        <p:nvGrpSpPr>
          <p:cNvPr name="Group 3" id="3"/>
          <p:cNvGrpSpPr/>
          <p:nvPr/>
        </p:nvGrpSpPr>
        <p:grpSpPr>
          <a:xfrm rot="0">
            <a:off x="17293116" y="50142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EE9851"/>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59352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EE9851"/>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10985065" y="8812301"/>
            <a:ext cx="7742315" cy="0"/>
          </a:xfrm>
          <a:prstGeom prst="line">
            <a:avLst/>
          </a:prstGeom>
          <a:ln cap="flat" w="38100">
            <a:solidFill>
              <a:srgbClr val="EE9851"/>
            </a:solidFill>
            <a:prstDash val="solid"/>
            <a:headEnd type="none" len="sm" w="sm"/>
            <a:tailEnd type="none" len="sm" w="sm"/>
          </a:ln>
        </p:spPr>
      </p:sp>
      <p:grpSp>
        <p:nvGrpSpPr>
          <p:cNvPr name="Group 10" id="10"/>
          <p:cNvGrpSpPr/>
          <p:nvPr/>
        </p:nvGrpSpPr>
        <p:grpSpPr>
          <a:xfrm rot="0">
            <a:off x="18141844" y="8267938"/>
            <a:ext cx="292313" cy="1050625"/>
            <a:chOff x="0" y="0"/>
            <a:chExt cx="76988" cy="276708"/>
          </a:xfrm>
        </p:grpSpPr>
        <p:sp>
          <p:nvSpPr>
            <p:cNvPr name="Freeform 11" id="11"/>
            <p:cNvSpPr/>
            <p:nvPr/>
          </p:nvSpPr>
          <p:spPr>
            <a:xfrm flipH="false" flipV="false" rot="0">
              <a:off x="0" y="0"/>
              <a:ext cx="76988" cy="276708"/>
            </a:xfrm>
            <a:custGeom>
              <a:avLst/>
              <a:gdLst/>
              <a:ahLst/>
              <a:cxnLst/>
              <a:rect r="r" b="b" t="t" l="l"/>
              <a:pathLst>
                <a:path h="276708" w="76988">
                  <a:moveTo>
                    <a:pt x="38494" y="0"/>
                  </a:moveTo>
                  <a:lnTo>
                    <a:pt x="38494" y="0"/>
                  </a:lnTo>
                  <a:cubicBezTo>
                    <a:pt x="48703" y="0"/>
                    <a:pt x="58494" y="4056"/>
                    <a:pt x="65713" y="11275"/>
                  </a:cubicBezTo>
                  <a:cubicBezTo>
                    <a:pt x="72932" y="18494"/>
                    <a:pt x="76988" y="28285"/>
                    <a:pt x="76988" y="38494"/>
                  </a:cubicBezTo>
                  <a:lnTo>
                    <a:pt x="76988" y="238214"/>
                  </a:lnTo>
                  <a:cubicBezTo>
                    <a:pt x="76988" y="259473"/>
                    <a:pt x="59753" y="276708"/>
                    <a:pt x="38494" y="276708"/>
                  </a:cubicBezTo>
                  <a:lnTo>
                    <a:pt x="38494" y="276708"/>
                  </a:lnTo>
                  <a:cubicBezTo>
                    <a:pt x="17234" y="276708"/>
                    <a:pt x="0" y="259473"/>
                    <a:pt x="0" y="238214"/>
                  </a:cubicBezTo>
                  <a:lnTo>
                    <a:pt x="0" y="38494"/>
                  </a:lnTo>
                  <a:cubicBezTo>
                    <a:pt x="0" y="17234"/>
                    <a:pt x="17234" y="0"/>
                    <a:pt x="38494" y="0"/>
                  </a:cubicBezTo>
                  <a:close/>
                </a:path>
              </a:pathLst>
            </a:custGeom>
            <a:solidFill>
              <a:srgbClr val="EE9851"/>
            </a:solidFill>
          </p:spPr>
        </p:sp>
        <p:sp>
          <p:nvSpPr>
            <p:cNvPr name="TextBox 12" id="12"/>
            <p:cNvSpPr txBox="true"/>
            <p:nvPr/>
          </p:nvSpPr>
          <p:spPr>
            <a:xfrm>
              <a:off x="0" y="-38100"/>
              <a:ext cx="76988" cy="314808"/>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196652" y="3269974"/>
            <a:ext cx="1426038" cy="3533274"/>
          </a:xfrm>
          <a:custGeom>
            <a:avLst/>
            <a:gdLst/>
            <a:ahLst/>
            <a:cxnLst/>
            <a:rect r="r" b="b" t="t" l="l"/>
            <a:pathLst>
              <a:path h="3533274" w="1426038">
                <a:moveTo>
                  <a:pt x="0" y="0"/>
                </a:moveTo>
                <a:lnTo>
                  <a:pt x="1426038" y="0"/>
                </a:lnTo>
                <a:lnTo>
                  <a:pt x="1426038" y="3533275"/>
                </a:lnTo>
                <a:lnTo>
                  <a:pt x="0" y="3533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1906124" y="3264140"/>
            <a:ext cx="5784359" cy="2637815"/>
          </a:xfrm>
          <a:prstGeom prst="rect">
            <a:avLst/>
          </a:prstGeom>
        </p:spPr>
        <p:txBody>
          <a:bodyPr anchor="t" rtlCol="false" tIns="0" lIns="0" bIns="0" rIns="0">
            <a:spAutoFit/>
          </a:bodyPr>
          <a:lstStyle/>
          <a:p>
            <a:pPr algn="l">
              <a:lnSpc>
                <a:spcPts val="21341"/>
              </a:lnSpc>
              <a:spcBef>
                <a:spcPct val="0"/>
              </a:spcBef>
            </a:pPr>
            <a:r>
              <a:rPr lang="en-US" sz="15243">
                <a:solidFill>
                  <a:srgbClr val="FFFFFF"/>
                </a:solidFill>
                <a:latin typeface="Bebas Neue Bold"/>
                <a:ea typeface="Bebas Neue Bold"/>
                <a:cs typeface="Bebas Neue Bold"/>
                <a:sym typeface="Bebas Neue Bold"/>
              </a:rPr>
              <a:t>GUITARRA</a:t>
            </a:r>
          </a:p>
        </p:txBody>
      </p:sp>
      <p:sp>
        <p:nvSpPr>
          <p:cNvPr name="TextBox 15" id="15"/>
          <p:cNvSpPr txBox="true"/>
          <p:nvPr/>
        </p:nvSpPr>
        <p:spPr>
          <a:xfrm rot="0">
            <a:off x="11906124" y="3193774"/>
            <a:ext cx="5784359" cy="655081"/>
          </a:xfrm>
          <a:prstGeom prst="rect">
            <a:avLst/>
          </a:prstGeom>
        </p:spPr>
        <p:txBody>
          <a:bodyPr anchor="t" rtlCol="false" tIns="0" lIns="0" bIns="0" rIns="0">
            <a:spAutoFit/>
          </a:bodyPr>
          <a:lstStyle/>
          <a:p>
            <a:pPr algn="l">
              <a:lnSpc>
                <a:spcPts val="5430"/>
              </a:lnSpc>
              <a:spcBef>
                <a:spcPct val="0"/>
              </a:spcBef>
            </a:pPr>
            <a:r>
              <a:rPr lang="en-US" sz="3879">
                <a:solidFill>
                  <a:srgbClr val="FFFFFF"/>
                </a:solidFill>
                <a:latin typeface="Open Sans Bold"/>
                <a:ea typeface="Open Sans Bold"/>
                <a:cs typeface="Open Sans Bold"/>
                <a:sym typeface="Open Sans Bold"/>
              </a:rPr>
              <a:t>Sacar una canción en la</a:t>
            </a:r>
          </a:p>
        </p:txBody>
      </p:sp>
      <p:sp>
        <p:nvSpPr>
          <p:cNvPr name="TextBox 16" id="16"/>
          <p:cNvSpPr txBox="true"/>
          <p:nvPr/>
        </p:nvSpPr>
        <p:spPr>
          <a:xfrm rot="0">
            <a:off x="10985065" y="9029499"/>
            <a:ext cx="511482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Práctica de lo que hemos aprendido</a:t>
            </a:r>
          </a:p>
        </p:txBody>
      </p:sp>
      <p:sp>
        <p:nvSpPr>
          <p:cNvPr name="TextBox 17" id="17"/>
          <p:cNvSpPr txBox="true"/>
          <p:nvPr/>
        </p:nvSpPr>
        <p:spPr>
          <a:xfrm rot="0">
            <a:off x="11906124" y="5456427"/>
            <a:ext cx="5784359" cy="1560599"/>
          </a:xfrm>
          <a:prstGeom prst="rect">
            <a:avLst/>
          </a:prstGeom>
        </p:spPr>
        <p:txBody>
          <a:bodyPr anchor="t" rtlCol="false" tIns="0" lIns="0" bIns="0" rIns="0">
            <a:spAutoFit/>
          </a:bodyPr>
          <a:lstStyle/>
          <a:p>
            <a:pPr algn="l">
              <a:lnSpc>
                <a:spcPts val="12695"/>
              </a:lnSpc>
              <a:spcBef>
                <a:spcPct val="0"/>
              </a:spcBef>
            </a:pPr>
            <a:r>
              <a:rPr lang="en-US" sz="9067">
                <a:solidFill>
                  <a:srgbClr val="FFFFFF"/>
                </a:solidFill>
                <a:latin typeface="Bebas Neue Bold"/>
                <a:ea typeface="Bebas Neue Bold"/>
                <a:cs typeface="Bebas Neue Bold"/>
                <a:sym typeface="Bebas Neue Bold"/>
              </a:rPr>
              <a:t>COMPUTACIONAL</a:t>
            </a:r>
          </a:p>
        </p:txBody>
      </p:sp>
      <p:sp>
        <p:nvSpPr>
          <p:cNvPr name="TextBox 18" id="18"/>
          <p:cNvSpPr txBox="true"/>
          <p:nvPr/>
        </p:nvSpPr>
        <p:spPr>
          <a:xfrm rot="0">
            <a:off x="11906124" y="5056389"/>
            <a:ext cx="5784359" cy="723990"/>
          </a:xfrm>
          <a:prstGeom prst="rect">
            <a:avLst/>
          </a:prstGeom>
        </p:spPr>
        <p:txBody>
          <a:bodyPr anchor="t" rtlCol="false" tIns="0" lIns="0" bIns="0" rIns="0">
            <a:spAutoFit/>
          </a:bodyPr>
          <a:lstStyle/>
          <a:p>
            <a:pPr algn="l">
              <a:lnSpc>
                <a:spcPts val="5950"/>
              </a:lnSpc>
              <a:spcBef>
                <a:spcPct val="0"/>
              </a:spcBef>
            </a:pPr>
            <a:r>
              <a:rPr lang="en-US" sz="4250">
                <a:solidFill>
                  <a:srgbClr val="FFFFFF"/>
                </a:solidFill>
                <a:latin typeface="Open Sans Bold"/>
                <a:ea typeface="Open Sans Bold"/>
                <a:cs typeface="Open Sans Bold"/>
                <a:sym typeface="Open Sans Bold"/>
              </a:rPr>
              <a:t>Usando pensamiento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0704"/>
        </a:solidFill>
      </p:bgPr>
    </p:bg>
    <p:spTree>
      <p:nvGrpSpPr>
        <p:cNvPr id="1" name=""/>
        <p:cNvGrpSpPr/>
        <p:nvPr/>
      </p:nvGrpSpPr>
      <p:grpSpPr>
        <a:xfrm>
          <a:off x="0" y="0"/>
          <a:ext cx="0" cy="0"/>
          <a:chOff x="0" y="0"/>
          <a:chExt cx="0" cy="0"/>
        </a:xfrm>
      </p:grpSpPr>
      <p:grpSp>
        <p:nvGrpSpPr>
          <p:cNvPr name="Group 2" id="2"/>
          <p:cNvGrpSpPr/>
          <p:nvPr/>
        </p:nvGrpSpPr>
        <p:grpSpPr>
          <a:xfrm rot="0">
            <a:off x="17293116" y="50142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EE9851"/>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59352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EE9851"/>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86452" y="40270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899917" y="1878422"/>
            <a:ext cx="8709212" cy="6530155"/>
            <a:chOff x="0" y="0"/>
            <a:chExt cx="1084024" cy="812800"/>
          </a:xfrm>
        </p:grpSpPr>
        <p:sp>
          <p:nvSpPr>
            <p:cNvPr name="Freeform 10" id="10"/>
            <p:cNvSpPr/>
            <p:nvPr/>
          </p:nvSpPr>
          <p:spPr>
            <a:xfrm flipH="false" flipV="false" rot="0">
              <a:off x="0" y="0"/>
              <a:ext cx="1084024" cy="812800"/>
            </a:xfrm>
            <a:custGeom>
              <a:avLst/>
              <a:gdLst/>
              <a:ahLst/>
              <a:cxnLst/>
              <a:rect r="r" b="b" t="t" l="l"/>
              <a:pathLst>
                <a:path h="812800" w="1084024">
                  <a:moveTo>
                    <a:pt x="20445" y="0"/>
                  </a:moveTo>
                  <a:lnTo>
                    <a:pt x="1063579" y="0"/>
                  </a:lnTo>
                  <a:cubicBezTo>
                    <a:pt x="1069001" y="0"/>
                    <a:pt x="1074202" y="2154"/>
                    <a:pt x="1078036" y="5988"/>
                  </a:cubicBezTo>
                  <a:cubicBezTo>
                    <a:pt x="1081870" y="9823"/>
                    <a:pt x="1084024" y="15023"/>
                    <a:pt x="1084024" y="20445"/>
                  </a:cubicBezTo>
                  <a:lnTo>
                    <a:pt x="1084024" y="792354"/>
                  </a:lnTo>
                  <a:cubicBezTo>
                    <a:pt x="1084024" y="797777"/>
                    <a:pt x="1081870" y="802977"/>
                    <a:pt x="1078036" y="806812"/>
                  </a:cubicBezTo>
                  <a:cubicBezTo>
                    <a:pt x="1074202" y="810646"/>
                    <a:pt x="1069001" y="812800"/>
                    <a:pt x="1063579" y="812800"/>
                  </a:cubicBezTo>
                  <a:lnTo>
                    <a:pt x="20445" y="812800"/>
                  </a:lnTo>
                  <a:cubicBezTo>
                    <a:pt x="15023" y="812800"/>
                    <a:pt x="9823" y="810646"/>
                    <a:pt x="5988" y="806812"/>
                  </a:cubicBezTo>
                  <a:cubicBezTo>
                    <a:pt x="2154" y="802977"/>
                    <a:pt x="0" y="797777"/>
                    <a:pt x="0" y="792354"/>
                  </a:cubicBezTo>
                  <a:lnTo>
                    <a:pt x="0" y="20445"/>
                  </a:lnTo>
                  <a:cubicBezTo>
                    <a:pt x="0" y="15023"/>
                    <a:pt x="2154" y="9823"/>
                    <a:pt x="5988" y="5988"/>
                  </a:cubicBezTo>
                  <a:cubicBezTo>
                    <a:pt x="9823" y="2154"/>
                    <a:pt x="15023" y="0"/>
                    <a:pt x="20445" y="0"/>
                  </a:cubicBezTo>
                  <a:close/>
                </a:path>
              </a:pathLst>
            </a:custGeom>
            <a:blipFill>
              <a:blip r:embed="rId4"/>
              <a:stretch>
                <a:fillRect l="-6270" t="0" r="-6270" b="0"/>
              </a:stretch>
            </a:blipFill>
          </p:spPr>
        </p:sp>
      </p:grpSp>
      <p:grpSp>
        <p:nvGrpSpPr>
          <p:cNvPr name="Group 11" id="11"/>
          <p:cNvGrpSpPr/>
          <p:nvPr/>
        </p:nvGrpSpPr>
        <p:grpSpPr>
          <a:xfrm rot="0">
            <a:off x="18141844" y="8267938"/>
            <a:ext cx="292313" cy="1050625"/>
            <a:chOff x="0" y="0"/>
            <a:chExt cx="76988" cy="276708"/>
          </a:xfrm>
        </p:grpSpPr>
        <p:sp>
          <p:nvSpPr>
            <p:cNvPr name="Freeform 12" id="12"/>
            <p:cNvSpPr/>
            <p:nvPr/>
          </p:nvSpPr>
          <p:spPr>
            <a:xfrm flipH="false" flipV="false" rot="0">
              <a:off x="0" y="0"/>
              <a:ext cx="76988" cy="276708"/>
            </a:xfrm>
            <a:custGeom>
              <a:avLst/>
              <a:gdLst/>
              <a:ahLst/>
              <a:cxnLst/>
              <a:rect r="r" b="b" t="t" l="l"/>
              <a:pathLst>
                <a:path h="276708" w="76988">
                  <a:moveTo>
                    <a:pt x="38494" y="0"/>
                  </a:moveTo>
                  <a:lnTo>
                    <a:pt x="38494" y="0"/>
                  </a:lnTo>
                  <a:cubicBezTo>
                    <a:pt x="48703" y="0"/>
                    <a:pt x="58494" y="4056"/>
                    <a:pt x="65713" y="11275"/>
                  </a:cubicBezTo>
                  <a:cubicBezTo>
                    <a:pt x="72932" y="18494"/>
                    <a:pt x="76988" y="28285"/>
                    <a:pt x="76988" y="38494"/>
                  </a:cubicBezTo>
                  <a:lnTo>
                    <a:pt x="76988" y="238214"/>
                  </a:lnTo>
                  <a:cubicBezTo>
                    <a:pt x="76988" y="259473"/>
                    <a:pt x="59753" y="276708"/>
                    <a:pt x="38494" y="276708"/>
                  </a:cubicBezTo>
                  <a:lnTo>
                    <a:pt x="38494" y="276708"/>
                  </a:lnTo>
                  <a:cubicBezTo>
                    <a:pt x="17234" y="276708"/>
                    <a:pt x="0" y="259473"/>
                    <a:pt x="0" y="238214"/>
                  </a:cubicBezTo>
                  <a:lnTo>
                    <a:pt x="0" y="38494"/>
                  </a:lnTo>
                  <a:cubicBezTo>
                    <a:pt x="0" y="17234"/>
                    <a:pt x="17234" y="0"/>
                    <a:pt x="38494" y="0"/>
                  </a:cubicBezTo>
                  <a:close/>
                </a:path>
              </a:pathLst>
            </a:custGeom>
            <a:solidFill>
              <a:srgbClr val="EE9851"/>
            </a:solidFill>
          </p:spPr>
        </p:sp>
        <p:sp>
          <p:nvSpPr>
            <p:cNvPr name="TextBox 13" id="13"/>
            <p:cNvSpPr txBox="true"/>
            <p:nvPr/>
          </p:nvSpPr>
          <p:spPr>
            <a:xfrm>
              <a:off x="0" y="-38100"/>
              <a:ext cx="76988" cy="31480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429504" y="4673086"/>
            <a:ext cx="940827" cy="9408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985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10533" y="453465"/>
            <a:ext cx="152002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Bold"/>
                <a:ea typeface="Open Sans Bold"/>
                <a:cs typeface="Open Sans Bold"/>
                <a:sym typeface="Open Sans Bold"/>
              </a:rPr>
              <a:t>Sergie Code</a:t>
            </a:r>
          </a:p>
        </p:txBody>
      </p:sp>
      <p:sp>
        <p:nvSpPr>
          <p:cNvPr name="TextBox 18" id="18"/>
          <p:cNvSpPr txBox="true"/>
          <p:nvPr/>
        </p:nvSpPr>
        <p:spPr>
          <a:xfrm rot="0">
            <a:off x="2343978" y="2204660"/>
            <a:ext cx="4564270" cy="1314450"/>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ea typeface="Bebas Neue Bold"/>
                <a:cs typeface="Bebas Neue Bold"/>
                <a:sym typeface="Bebas Neue Bold"/>
              </a:rPr>
              <a:t>PENSEMOS</a:t>
            </a:r>
          </a:p>
        </p:txBody>
      </p:sp>
      <p:sp>
        <p:nvSpPr>
          <p:cNvPr name="TextBox 19" id="19"/>
          <p:cNvSpPr txBox="true"/>
          <p:nvPr/>
        </p:nvSpPr>
        <p:spPr>
          <a:xfrm rot="0">
            <a:off x="2343978" y="4180510"/>
            <a:ext cx="5114826" cy="1406525"/>
          </a:xfrm>
          <a:prstGeom prst="rect">
            <a:avLst/>
          </a:prstGeom>
        </p:spPr>
        <p:txBody>
          <a:bodyPr anchor="t" rtlCol="false" tIns="0" lIns="0" bIns="0" rIns="0">
            <a:spAutoFit/>
          </a:bodyPr>
          <a:lstStyle/>
          <a:p>
            <a:pPr algn="l">
              <a:lnSpc>
                <a:spcPts val="2800"/>
              </a:lnSpc>
            </a:pPr>
            <a:r>
              <a:rPr lang="en-US" sz="2000">
                <a:solidFill>
                  <a:srgbClr val="FFFFFF"/>
                </a:solidFill>
                <a:latin typeface="Open Sans"/>
                <a:ea typeface="Open Sans"/>
                <a:cs typeface="Open Sans"/>
                <a:sym typeface="Open Sans"/>
              </a:rPr>
              <a:t>Imagina que quieres aprender a tocar una canción en la guitarra y para ello, deseas utilizar el Pensamiento Computacional. </a:t>
            </a:r>
          </a:p>
          <a:p>
            <a:pPr algn="l">
              <a:lnSpc>
                <a:spcPts val="2800"/>
              </a:lnSpc>
              <a:spcBef>
                <a:spcPct val="0"/>
              </a:spcBef>
            </a:pPr>
          </a:p>
        </p:txBody>
      </p:sp>
      <p:sp>
        <p:nvSpPr>
          <p:cNvPr name="TextBox 20" id="20"/>
          <p:cNvSpPr txBox="true"/>
          <p:nvPr/>
        </p:nvSpPr>
        <p:spPr>
          <a:xfrm rot="0">
            <a:off x="2343978" y="5516190"/>
            <a:ext cx="5114826" cy="2463800"/>
          </a:xfrm>
          <a:prstGeom prst="rect">
            <a:avLst/>
          </a:prstGeom>
        </p:spPr>
        <p:txBody>
          <a:bodyPr anchor="t" rtlCol="false" tIns="0" lIns="0" bIns="0" rIns="0">
            <a:spAutoFit/>
          </a:bodyPr>
          <a:lstStyle/>
          <a:p>
            <a:pPr algn="l">
              <a:lnSpc>
                <a:spcPts val="2800"/>
              </a:lnSpc>
            </a:pPr>
            <a:r>
              <a:rPr lang="en-US" sz="2000">
                <a:solidFill>
                  <a:srgbClr val="FFFFFF"/>
                </a:solidFill>
                <a:latin typeface="Open Sans"/>
                <a:ea typeface="Open Sans"/>
                <a:cs typeface="Open Sans"/>
                <a:sym typeface="Open Sans"/>
              </a:rPr>
              <a:t>Este enfoque implica desglosar el proceso en pasos más simples, identificar patrones musicales, eliminar detalles innecesarios y seguir un conjunto claro de instrucciones, o algoritmo, para practicar de manera efectiva.</a:t>
            </a:r>
          </a:p>
          <a:p>
            <a:pPr algn="l">
              <a:lnSpc>
                <a:spcPts val="28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0704"/>
        </a:solidFill>
      </p:bgPr>
    </p:bg>
    <p:spTree>
      <p:nvGrpSpPr>
        <p:cNvPr id="1" name=""/>
        <p:cNvGrpSpPr/>
        <p:nvPr/>
      </p:nvGrpSpPr>
      <p:grpSpPr>
        <a:xfrm>
          <a:off x="0" y="0"/>
          <a:ext cx="0" cy="0"/>
          <a:chOff x="0" y="0"/>
          <a:chExt cx="0" cy="0"/>
        </a:xfrm>
      </p:grpSpPr>
      <p:grpSp>
        <p:nvGrpSpPr>
          <p:cNvPr name="Group 2" id="2"/>
          <p:cNvGrpSpPr/>
          <p:nvPr/>
        </p:nvGrpSpPr>
        <p:grpSpPr>
          <a:xfrm rot="0">
            <a:off x="17293116" y="50142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EE9851"/>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59352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EE9851"/>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63965" y="-173945"/>
            <a:ext cx="8582522" cy="8582522"/>
            <a:chOff x="0" y="0"/>
            <a:chExt cx="812800" cy="812800"/>
          </a:xfrm>
        </p:grpSpPr>
        <p:sp>
          <p:nvSpPr>
            <p:cNvPr name="Freeform 9" id="9"/>
            <p:cNvSpPr/>
            <p:nvPr/>
          </p:nvSpPr>
          <p:spPr>
            <a:xfrm flipH="true" flipV="false" rot="0">
              <a:off x="0" y="0"/>
              <a:ext cx="812800" cy="812800"/>
            </a:xfrm>
            <a:custGeom>
              <a:avLst/>
              <a:gdLst/>
              <a:ahLst/>
              <a:cxnLst/>
              <a:rect r="r" b="b" t="t" l="l"/>
              <a:pathLst>
                <a:path h="812800" w="812800">
                  <a:moveTo>
                    <a:pt x="792053" y="0"/>
                  </a:moveTo>
                  <a:lnTo>
                    <a:pt x="20747" y="0"/>
                  </a:lnTo>
                  <a:cubicBezTo>
                    <a:pt x="9289" y="0"/>
                    <a:pt x="0" y="9289"/>
                    <a:pt x="0" y="20747"/>
                  </a:cubicBezTo>
                  <a:lnTo>
                    <a:pt x="0" y="792053"/>
                  </a:lnTo>
                  <a:cubicBezTo>
                    <a:pt x="0" y="803511"/>
                    <a:pt x="9289" y="812800"/>
                    <a:pt x="20747" y="812800"/>
                  </a:cubicBezTo>
                  <a:lnTo>
                    <a:pt x="792053" y="812800"/>
                  </a:lnTo>
                  <a:cubicBezTo>
                    <a:pt x="803511" y="812800"/>
                    <a:pt x="812800" y="803511"/>
                    <a:pt x="812800" y="792053"/>
                  </a:cubicBezTo>
                  <a:lnTo>
                    <a:pt x="812800" y="20747"/>
                  </a:lnTo>
                  <a:cubicBezTo>
                    <a:pt x="812800" y="9289"/>
                    <a:pt x="803511" y="0"/>
                    <a:pt x="792053" y="0"/>
                  </a:cubicBezTo>
                  <a:close/>
                </a:path>
              </a:pathLst>
            </a:custGeom>
            <a:blipFill>
              <a:blip r:embed="rId2"/>
              <a:stretch>
                <a:fillRect l="0" t="-25046" r="0" b="-25046"/>
              </a:stretch>
            </a:blipFill>
          </p:spPr>
        </p:sp>
      </p:grpSp>
      <p:grpSp>
        <p:nvGrpSpPr>
          <p:cNvPr name="Group 10" id="10"/>
          <p:cNvGrpSpPr/>
          <p:nvPr/>
        </p:nvGrpSpPr>
        <p:grpSpPr>
          <a:xfrm rot="0">
            <a:off x="18141844" y="8267938"/>
            <a:ext cx="292313" cy="1050625"/>
            <a:chOff x="0" y="0"/>
            <a:chExt cx="76988" cy="276708"/>
          </a:xfrm>
        </p:grpSpPr>
        <p:sp>
          <p:nvSpPr>
            <p:cNvPr name="Freeform 11" id="11"/>
            <p:cNvSpPr/>
            <p:nvPr/>
          </p:nvSpPr>
          <p:spPr>
            <a:xfrm flipH="false" flipV="false" rot="0">
              <a:off x="0" y="0"/>
              <a:ext cx="76988" cy="276708"/>
            </a:xfrm>
            <a:custGeom>
              <a:avLst/>
              <a:gdLst/>
              <a:ahLst/>
              <a:cxnLst/>
              <a:rect r="r" b="b" t="t" l="l"/>
              <a:pathLst>
                <a:path h="276708" w="76988">
                  <a:moveTo>
                    <a:pt x="38494" y="0"/>
                  </a:moveTo>
                  <a:lnTo>
                    <a:pt x="38494" y="0"/>
                  </a:lnTo>
                  <a:cubicBezTo>
                    <a:pt x="48703" y="0"/>
                    <a:pt x="58494" y="4056"/>
                    <a:pt x="65713" y="11275"/>
                  </a:cubicBezTo>
                  <a:cubicBezTo>
                    <a:pt x="72932" y="18494"/>
                    <a:pt x="76988" y="28285"/>
                    <a:pt x="76988" y="38494"/>
                  </a:cubicBezTo>
                  <a:lnTo>
                    <a:pt x="76988" y="238214"/>
                  </a:lnTo>
                  <a:cubicBezTo>
                    <a:pt x="76988" y="259473"/>
                    <a:pt x="59753" y="276708"/>
                    <a:pt x="38494" y="276708"/>
                  </a:cubicBezTo>
                  <a:lnTo>
                    <a:pt x="38494" y="276708"/>
                  </a:lnTo>
                  <a:cubicBezTo>
                    <a:pt x="17234" y="276708"/>
                    <a:pt x="0" y="259473"/>
                    <a:pt x="0" y="238214"/>
                  </a:cubicBezTo>
                  <a:lnTo>
                    <a:pt x="0" y="38494"/>
                  </a:lnTo>
                  <a:cubicBezTo>
                    <a:pt x="0" y="17234"/>
                    <a:pt x="17234" y="0"/>
                    <a:pt x="38494" y="0"/>
                  </a:cubicBezTo>
                  <a:close/>
                </a:path>
              </a:pathLst>
            </a:custGeom>
            <a:solidFill>
              <a:srgbClr val="EE9851"/>
            </a:solidFill>
          </p:spPr>
        </p:sp>
        <p:sp>
          <p:nvSpPr>
            <p:cNvPr name="TextBox 12" id="12"/>
            <p:cNvSpPr txBox="true"/>
            <p:nvPr/>
          </p:nvSpPr>
          <p:spPr>
            <a:xfrm>
              <a:off x="0" y="-38100"/>
              <a:ext cx="76988" cy="31480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902472" y="7938164"/>
            <a:ext cx="940827" cy="9408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9851"/>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283943" y="3324461"/>
            <a:ext cx="597723" cy="5977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9851"/>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283943" y="4446059"/>
            <a:ext cx="597723" cy="5977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9851"/>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0283943" y="5567658"/>
            <a:ext cx="597723" cy="5977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9851"/>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83943" y="6689256"/>
            <a:ext cx="597723" cy="59772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9851"/>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283943" y="7810854"/>
            <a:ext cx="597723" cy="59772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9851"/>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900981" y="4112044"/>
            <a:ext cx="6349871" cy="6349871"/>
          </a:xfrm>
          <a:custGeom>
            <a:avLst/>
            <a:gdLst/>
            <a:ahLst/>
            <a:cxnLst/>
            <a:rect r="r" b="b" t="t" l="l"/>
            <a:pathLst>
              <a:path h="6349871" w="6349871">
                <a:moveTo>
                  <a:pt x="0" y="0"/>
                </a:moveTo>
                <a:lnTo>
                  <a:pt x="6349871" y="0"/>
                </a:lnTo>
                <a:lnTo>
                  <a:pt x="6349871" y="6349871"/>
                </a:lnTo>
                <a:lnTo>
                  <a:pt x="0" y="6349871"/>
                </a:lnTo>
                <a:lnTo>
                  <a:pt x="0" y="0"/>
                </a:lnTo>
                <a:close/>
              </a:path>
            </a:pathLst>
          </a:custGeom>
          <a:blipFill>
            <a:blip r:embed="rId3"/>
            <a:stretch>
              <a:fillRect l="0" t="0" r="0" b="0"/>
            </a:stretch>
          </a:blipFill>
        </p:spPr>
      </p:sp>
      <p:sp>
        <p:nvSpPr>
          <p:cNvPr name="TextBox 32" id="32"/>
          <p:cNvSpPr txBox="true"/>
          <p:nvPr/>
        </p:nvSpPr>
        <p:spPr>
          <a:xfrm rot="0">
            <a:off x="10283943" y="1686161"/>
            <a:ext cx="4547378" cy="1114425"/>
          </a:xfrm>
          <a:prstGeom prst="rect">
            <a:avLst/>
          </a:prstGeom>
        </p:spPr>
        <p:txBody>
          <a:bodyPr anchor="t" rtlCol="false" tIns="0" lIns="0" bIns="0" rIns="0">
            <a:spAutoFit/>
          </a:bodyPr>
          <a:lstStyle/>
          <a:p>
            <a:pPr algn="l">
              <a:lnSpc>
                <a:spcPts val="8400"/>
              </a:lnSpc>
            </a:pPr>
            <a:r>
              <a:rPr lang="en-US" sz="7500">
                <a:solidFill>
                  <a:srgbClr val="FFFFFF"/>
                </a:solidFill>
                <a:latin typeface="Bebas Neue Bold"/>
                <a:ea typeface="Bebas Neue Bold"/>
                <a:cs typeface="Bebas Neue Bold"/>
                <a:sym typeface="Bebas Neue Bold"/>
              </a:rPr>
              <a:t>PROCESO</a:t>
            </a:r>
          </a:p>
        </p:txBody>
      </p:sp>
      <p:sp>
        <p:nvSpPr>
          <p:cNvPr name="TextBox 33" id="33"/>
          <p:cNvSpPr txBox="true"/>
          <p:nvPr/>
        </p:nvSpPr>
        <p:spPr>
          <a:xfrm rot="0">
            <a:off x="11306736" y="3305411"/>
            <a:ext cx="5952564" cy="1036320"/>
          </a:xfrm>
          <a:prstGeom prst="rect">
            <a:avLst/>
          </a:prstGeom>
        </p:spPr>
        <p:txBody>
          <a:bodyPr anchor="t" rtlCol="false" tIns="0" lIns="0" bIns="0" rIns="0">
            <a:spAutoFit/>
          </a:bodyPr>
          <a:lstStyle/>
          <a:p>
            <a:pPr algn="l">
              <a:lnSpc>
                <a:spcPts val="1680"/>
              </a:lnSpc>
            </a:pPr>
            <a:r>
              <a:rPr lang="en-US" sz="1200">
                <a:solidFill>
                  <a:srgbClr val="FFFFFF"/>
                </a:solidFill>
                <a:latin typeface="Open Sans Bold"/>
                <a:ea typeface="Open Sans Bold"/>
                <a:cs typeface="Open Sans Bold"/>
                <a:sym typeface="Open Sans Bold"/>
              </a:rPr>
              <a:t>Descomposición</a:t>
            </a:r>
            <a:r>
              <a:rPr lang="en-US" sz="1200">
                <a:solidFill>
                  <a:srgbClr val="FFFFFF"/>
                </a:solidFill>
                <a:latin typeface="Open Sans"/>
                <a:ea typeface="Open Sans"/>
                <a:cs typeface="Open Sans"/>
                <a:sym typeface="Open Sans"/>
              </a:rPr>
              <a:t>: Divide el proceso de aprender la canción en pasos más manejables. Escucha la canción para entender su ritmo y melodía. Identifica los acordes o notas principales. Práctica cada acorde o nota individualmente y luego practica la transición entre ellos. Finalmente, intenta tocar la canción completa.</a:t>
            </a:r>
          </a:p>
          <a:p>
            <a:pPr algn="l">
              <a:lnSpc>
                <a:spcPts val="1680"/>
              </a:lnSpc>
              <a:spcBef>
                <a:spcPct val="0"/>
              </a:spcBef>
            </a:pPr>
          </a:p>
        </p:txBody>
      </p:sp>
      <p:sp>
        <p:nvSpPr>
          <p:cNvPr name="TextBox 34" id="34"/>
          <p:cNvSpPr txBox="true"/>
          <p:nvPr/>
        </p:nvSpPr>
        <p:spPr>
          <a:xfrm rot="0">
            <a:off x="10412456" y="3514781"/>
            <a:ext cx="340698" cy="198033"/>
          </a:xfrm>
          <a:prstGeom prst="rect">
            <a:avLst/>
          </a:prstGeom>
        </p:spPr>
        <p:txBody>
          <a:bodyPr anchor="t" rtlCol="false" tIns="0" lIns="0" bIns="0" rIns="0">
            <a:spAutoFit/>
          </a:bodyPr>
          <a:lstStyle/>
          <a:p>
            <a:pPr algn="ctr">
              <a:lnSpc>
                <a:spcPts val="1680"/>
              </a:lnSpc>
              <a:spcBef>
                <a:spcPct val="0"/>
              </a:spcBef>
            </a:pPr>
            <a:r>
              <a:rPr lang="en-US" sz="1200">
                <a:solidFill>
                  <a:srgbClr val="0B0704"/>
                </a:solidFill>
                <a:latin typeface="Open Sans Bold"/>
                <a:ea typeface="Open Sans Bold"/>
                <a:cs typeface="Open Sans Bold"/>
                <a:sym typeface="Open Sans Bold"/>
              </a:rPr>
              <a:t>01</a:t>
            </a:r>
          </a:p>
        </p:txBody>
      </p:sp>
      <p:sp>
        <p:nvSpPr>
          <p:cNvPr name="TextBox 35" id="35"/>
          <p:cNvSpPr txBox="true"/>
          <p:nvPr/>
        </p:nvSpPr>
        <p:spPr>
          <a:xfrm rot="0">
            <a:off x="11306736" y="4427009"/>
            <a:ext cx="5952564" cy="6172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Bold"/>
                <a:ea typeface="Open Sans Bold"/>
                <a:cs typeface="Open Sans Bold"/>
                <a:sym typeface="Open Sans Bold"/>
              </a:rPr>
              <a:t>Reconocimiento de patrones</a:t>
            </a:r>
            <a:r>
              <a:rPr lang="en-US" sz="1200">
                <a:solidFill>
                  <a:srgbClr val="FFFFFF"/>
                </a:solidFill>
                <a:latin typeface="Open Sans"/>
                <a:ea typeface="Open Sans"/>
                <a:cs typeface="Open Sans"/>
                <a:sym typeface="Open Sans"/>
              </a:rPr>
              <a:t>: Encuentra repeticiones o similitudes en los acordes, progresiones armónicas o ritmo de la canción. Esto te ayudará a entender mejor su estructura y a tocarla de manera más fluida.</a:t>
            </a:r>
          </a:p>
        </p:txBody>
      </p:sp>
      <p:sp>
        <p:nvSpPr>
          <p:cNvPr name="TextBox 36" id="36"/>
          <p:cNvSpPr txBox="true"/>
          <p:nvPr/>
        </p:nvSpPr>
        <p:spPr>
          <a:xfrm rot="0">
            <a:off x="10412456" y="4636380"/>
            <a:ext cx="340698" cy="198033"/>
          </a:xfrm>
          <a:prstGeom prst="rect">
            <a:avLst/>
          </a:prstGeom>
        </p:spPr>
        <p:txBody>
          <a:bodyPr anchor="t" rtlCol="false" tIns="0" lIns="0" bIns="0" rIns="0">
            <a:spAutoFit/>
          </a:bodyPr>
          <a:lstStyle/>
          <a:p>
            <a:pPr algn="ctr">
              <a:lnSpc>
                <a:spcPts val="1680"/>
              </a:lnSpc>
              <a:spcBef>
                <a:spcPct val="0"/>
              </a:spcBef>
            </a:pPr>
            <a:r>
              <a:rPr lang="en-US" sz="1200">
                <a:solidFill>
                  <a:srgbClr val="0B0704"/>
                </a:solidFill>
                <a:latin typeface="Open Sans Bold"/>
                <a:ea typeface="Open Sans Bold"/>
                <a:cs typeface="Open Sans Bold"/>
                <a:sym typeface="Open Sans Bold"/>
              </a:rPr>
              <a:t>02</a:t>
            </a:r>
          </a:p>
        </p:txBody>
      </p:sp>
      <p:sp>
        <p:nvSpPr>
          <p:cNvPr name="TextBox 37" id="37"/>
          <p:cNvSpPr txBox="true"/>
          <p:nvPr/>
        </p:nvSpPr>
        <p:spPr>
          <a:xfrm rot="0">
            <a:off x="11306736" y="5548608"/>
            <a:ext cx="5952564" cy="6172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Bold"/>
                <a:ea typeface="Open Sans Bold"/>
                <a:cs typeface="Open Sans Bold"/>
                <a:sym typeface="Open Sans Bold"/>
              </a:rPr>
              <a:t>Abstracción</a:t>
            </a:r>
            <a:r>
              <a:rPr lang="en-US" sz="1200">
                <a:solidFill>
                  <a:srgbClr val="FFFFFF"/>
                </a:solidFill>
                <a:latin typeface="Open Sans"/>
                <a:ea typeface="Open Sans"/>
                <a:cs typeface="Open Sans"/>
                <a:sym typeface="Open Sans"/>
              </a:rPr>
              <a:t>: Enfócate en lo esencial de la canción, como los acordes principales y la estructura general. Ignora detalles menos importantes, como adornos o variaciones de estilo, para simplificar el aprendizaje.</a:t>
            </a:r>
          </a:p>
        </p:txBody>
      </p:sp>
      <p:sp>
        <p:nvSpPr>
          <p:cNvPr name="TextBox 38" id="38"/>
          <p:cNvSpPr txBox="true"/>
          <p:nvPr/>
        </p:nvSpPr>
        <p:spPr>
          <a:xfrm rot="0">
            <a:off x="5075916" y="7897026"/>
            <a:ext cx="340698" cy="198033"/>
          </a:xfrm>
          <a:prstGeom prst="rect">
            <a:avLst/>
          </a:prstGeom>
        </p:spPr>
        <p:txBody>
          <a:bodyPr anchor="t" rtlCol="false" tIns="0" lIns="0" bIns="0" rIns="0">
            <a:spAutoFit/>
          </a:bodyPr>
          <a:lstStyle/>
          <a:p>
            <a:pPr algn="ctr">
              <a:lnSpc>
                <a:spcPts val="1680"/>
              </a:lnSpc>
              <a:spcBef>
                <a:spcPct val="0"/>
              </a:spcBef>
            </a:pPr>
            <a:r>
              <a:rPr lang="en-US" sz="1200">
                <a:solidFill>
                  <a:srgbClr val="0B0704"/>
                </a:solidFill>
                <a:latin typeface="Open Sans Bold"/>
                <a:ea typeface="Open Sans Bold"/>
                <a:cs typeface="Open Sans Bold"/>
                <a:sym typeface="Open Sans Bold"/>
              </a:rPr>
              <a:t>03</a:t>
            </a:r>
          </a:p>
        </p:txBody>
      </p:sp>
      <p:sp>
        <p:nvSpPr>
          <p:cNvPr name="TextBox 39" id="39"/>
          <p:cNvSpPr txBox="true"/>
          <p:nvPr/>
        </p:nvSpPr>
        <p:spPr>
          <a:xfrm rot="0">
            <a:off x="11306736" y="6565431"/>
            <a:ext cx="5952564" cy="82677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Bold"/>
                <a:ea typeface="Open Sans Bold"/>
                <a:cs typeface="Open Sans Bold"/>
                <a:sym typeface="Open Sans Bold"/>
              </a:rPr>
              <a:t>Algoritmo</a:t>
            </a:r>
            <a:r>
              <a:rPr lang="en-US" sz="1200">
                <a:solidFill>
                  <a:srgbClr val="FFFFFF"/>
                </a:solidFill>
                <a:latin typeface="Open Sans"/>
                <a:ea typeface="Open Sans"/>
                <a:cs typeface="Open Sans"/>
                <a:sym typeface="Open Sans"/>
              </a:rPr>
              <a:t>: Crea un conjunto ordenado de pasos para aprender la canción. Escucha la canción, identifica los acordes, practica cada uno, trabaja en las transiciones, toca la progresión de acordes en el ritmo y, finalmente, integra la melodía si es necesario para tocarla completa.</a:t>
            </a:r>
          </a:p>
        </p:txBody>
      </p:sp>
      <p:sp>
        <p:nvSpPr>
          <p:cNvPr name="TextBox 40" id="40"/>
          <p:cNvSpPr txBox="true"/>
          <p:nvPr/>
        </p:nvSpPr>
        <p:spPr>
          <a:xfrm rot="0">
            <a:off x="10412456" y="6879576"/>
            <a:ext cx="340698" cy="198033"/>
          </a:xfrm>
          <a:prstGeom prst="rect">
            <a:avLst/>
          </a:prstGeom>
        </p:spPr>
        <p:txBody>
          <a:bodyPr anchor="t" rtlCol="false" tIns="0" lIns="0" bIns="0" rIns="0">
            <a:spAutoFit/>
          </a:bodyPr>
          <a:lstStyle/>
          <a:p>
            <a:pPr algn="ctr">
              <a:lnSpc>
                <a:spcPts val="1680"/>
              </a:lnSpc>
              <a:spcBef>
                <a:spcPct val="0"/>
              </a:spcBef>
            </a:pPr>
            <a:r>
              <a:rPr lang="en-US" sz="1200">
                <a:solidFill>
                  <a:srgbClr val="0B0704"/>
                </a:solidFill>
                <a:latin typeface="Open Sans Bold"/>
                <a:ea typeface="Open Sans Bold"/>
                <a:cs typeface="Open Sans Bold"/>
                <a:sym typeface="Open Sans Bold"/>
              </a:rPr>
              <a:t>04</a:t>
            </a:r>
          </a:p>
        </p:txBody>
      </p:sp>
      <p:sp>
        <p:nvSpPr>
          <p:cNvPr name="TextBox 41" id="41"/>
          <p:cNvSpPr txBox="true"/>
          <p:nvPr/>
        </p:nvSpPr>
        <p:spPr>
          <a:xfrm rot="0">
            <a:off x="11306736" y="7897026"/>
            <a:ext cx="5986380" cy="40767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Bold"/>
                <a:ea typeface="Open Sans Bold"/>
                <a:cs typeface="Open Sans Bold"/>
                <a:sym typeface="Open Sans Bold"/>
              </a:rPr>
              <a:t>Evaluación</a:t>
            </a:r>
            <a:r>
              <a:rPr lang="en-US" sz="1200">
                <a:solidFill>
                  <a:srgbClr val="FFFFFF"/>
                </a:solidFill>
                <a:latin typeface="Open Sans"/>
                <a:ea typeface="Open Sans"/>
                <a:cs typeface="Open Sans"/>
                <a:sym typeface="Open Sans"/>
              </a:rPr>
              <a:t>: Revisa el proceso para asegurarte de que sea efectivo y claro. ¿Cubriste todos los aspectos importantes? ¿Los pasos son fáciles de seguir y comprender?</a:t>
            </a:r>
          </a:p>
        </p:txBody>
      </p:sp>
      <p:sp>
        <p:nvSpPr>
          <p:cNvPr name="TextBox 42" id="42"/>
          <p:cNvSpPr txBox="true"/>
          <p:nvPr/>
        </p:nvSpPr>
        <p:spPr>
          <a:xfrm rot="0">
            <a:off x="10412456" y="8001175"/>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0B0704"/>
                </a:solidFill>
                <a:latin typeface="Open Sans Bold"/>
                <a:ea typeface="Open Sans Bold"/>
                <a:cs typeface="Open Sans Bold"/>
                <a:sym typeface="Open Sans Bold"/>
              </a:rPr>
              <a:t>05</a:t>
            </a:r>
          </a:p>
        </p:txBody>
      </p:sp>
      <p:sp>
        <p:nvSpPr>
          <p:cNvPr name="TextBox 43" id="43"/>
          <p:cNvSpPr txBox="true"/>
          <p:nvPr/>
        </p:nvSpPr>
        <p:spPr>
          <a:xfrm rot="0">
            <a:off x="10412456" y="5758201"/>
            <a:ext cx="340698" cy="198181"/>
          </a:xfrm>
          <a:prstGeom prst="rect">
            <a:avLst/>
          </a:prstGeom>
        </p:spPr>
        <p:txBody>
          <a:bodyPr anchor="t" rtlCol="false" tIns="0" lIns="0" bIns="0" rIns="0">
            <a:spAutoFit/>
          </a:bodyPr>
          <a:lstStyle/>
          <a:p>
            <a:pPr algn="ctr">
              <a:lnSpc>
                <a:spcPts val="1680"/>
              </a:lnSpc>
              <a:spcBef>
                <a:spcPct val="0"/>
              </a:spcBef>
            </a:pPr>
            <a:r>
              <a:rPr lang="en-US" sz="1200">
                <a:solidFill>
                  <a:srgbClr val="0B0704"/>
                </a:solidFill>
                <a:latin typeface="Open Sans Bold"/>
                <a:ea typeface="Open Sans Bold"/>
                <a:cs typeface="Open Sans Bold"/>
                <a:sym typeface="Open Sans Bold"/>
              </a:rPr>
              <a:t>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057400" y="1244811"/>
            <a:ext cx="11201400" cy="1550270"/>
            <a:chOff x="0" y="0"/>
            <a:chExt cx="2950163" cy="408301"/>
          </a:xfrm>
        </p:grpSpPr>
        <p:sp>
          <p:nvSpPr>
            <p:cNvPr name="Freeform 4" id="4"/>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5" id="5"/>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99604" y="9833549"/>
            <a:ext cx="19491312" cy="944884"/>
            <a:chOff x="0" y="0"/>
            <a:chExt cx="5133514" cy="248858"/>
          </a:xfrm>
        </p:grpSpPr>
        <p:sp>
          <p:nvSpPr>
            <p:cNvPr name="Freeform 7" id="7"/>
            <p:cNvSpPr/>
            <p:nvPr/>
          </p:nvSpPr>
          <p:spPr>
            <a:xfrm flipH="false" flipV="false" rot="0">
              <a:off x="0" y="0"/>
              <a:ext cx="5133514" cy="248858"/>
            </a:xfrm>
            <a:custGeom>
              <a:avLst/>
              <a:gdLst/>
              <a:ahLst/>
              <a:cxnLst/>
              <a:rect r="r" b="b" t="t" l="l"/>
              <a:pathLst>
                <a:path h="248858" w="5133514">
                  <a:moveTo>
                    <a:pt x="0" y="0"/>
                  </a:moveTo>
                  <a:lnTo>
                    <a:pt x="5133514" y="0"/>
                  </a:lnTo>
                  <a:lnTo>
                    <a:pt x="5133514" y="248858"/>
                  </a:lnTo>
                  <a:lnTo>
                    <a:pt x="0" y="248858"/>
                  </a:lnTo>
                  <a:close/>
                </a:path>
              </a:pathLst>
            </a:custGeom>
            <a:solidFill>
              <a:srgbClr val="FFBC00"/>
            </a:solidFill>
          </p:spPr>
        </p:sp>
        <p:sp>
          <p:nvSpPr>
            <p:cNvPr name="TextBox 8" id="8"/>
            <p:cNvSpPr txBox="true"/>
            <p:nvPr/>
          </p:nvSpPr>
          <p:spPr>
            <a:xfrm>
              <a:off x="0" y="-57150"/>
              <a:ext cx="5133514" cy="30600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692581" y="-44309"/>
            <a:ext cx="9919075" cy="11832977"/>
            <a:chOff x="0" y="0"/>
            <a:chExt cx="6213107" cy="7411936"/>
          </a:xfrm>
        </p:grpSpPr>
        <p:sp>
          <p:nvSpPr>
            <p:cNvPr name="Freeform 10" id="10"/>
            <p:cNvSpPr/>
            <p:nvPr/>
          </p:nvSpPr>
          <p:spPr>
            <a:xfrm flipH="false" flipV="false" rot="0">
              <a:off x="-55753" y="0"/>
              <a:ext cx="6268847" cy="7411847"/>
            </a:xfrm>
            <a:custGeom>
              <a:avLst/>
              <a:gdLst/>
              <a:ahLst/>
              <a:cxnLst/>
              <a:rect r="r" b="b" t="t" l="l"/>
              <a:pathLst>
                <a:path h="7411847" w="6268847">
                  <a:moveTo>
                    <a:pt x="2342388" y="0"/>
                  </a:moveTo>
                  <a:cubicBezTo>
                    <a:pt x="2237613" y="21717"/>
                    <a:pt x="2144268" y="84328"/>
                    <a:pt x="2084578" y="175895"/>
                  </a:cubicBezTo>
                  <a:lnTo>
                    <a:pt x="121793" y="3185033"/>
                  </a:lnTo>
                  <a:cubicBezTo>
                    <a:pt x="0" y="3371723"/>
                    <a:pt x="51308" y="3621659"/>
                    <a:pt x="236855" y="3745230"/>
                  </a:cubicBezTo>
                  <a:lnTo>
                    <a:pt x="5637149" y="7343013"/>
                  </a:lnTo>
                  <a:cubicBezTo>
                    <a:pt x="5708142" y="7390257"/>
                    <a:pt x="5785485" y="7411847"/>
                    <a:pt x="5860796" y="7411847"/>
                  </a:cubicBezTo>
                  <a:lnTo>
                    <a:pt x="5861812" y="7411847"/>
                  </a:lnTo>
                  <a:cubicBezTo>
                    <a:pt x="6072886" y="7411593"/>
                    <a:pt x="6268847" y="7243699"/>
                    <a:pt x="6268847" y="7004812"/>
                  </a:cubicBezTo>
                  <a:lnTo>
                    <a:pt x="6268847" y="397891"/>
                  </a:lnTo>
                  <a:cubicBezTo>
                    <a:pt x="6268847" y="201803"/>
                    <a:pt x="6130036" y="38227"/>
                    <a:pt x="5945378" y="0"/>
                  </a:cubicBezTo>
                  <a:close/>
                </a:path>
              </a:pathLst>
            </a:custGeom>
            <a:solidFill>
              <a:srgbClr val="FFBC00"/>
            </a:solidFill>
            <a:ln w="12700">
              <a:solidFill>
                <a:srgbClr val="000000"/>
              </a:solidFill>
            </a:ln>
          </p:spPr>
        </p:sp>
      </p:grpSp>
      <p:sp>
        <p:nvSpPr>
          <p:cNvPr name="Freeform 11" id="11"/>
          <p:cNvSpPr/>
          <p:nvPr/>
        </p:nvSpPr>
        <p:spPr>
          <a:xfrm flipH="false" flipV="false" rot="-4357799">
            <a:off x="9498029" y="2033600"/>
            <a:ext cx="7216534" cy="342785"/>
          </a:xfrm>
          <a:custGeom>
            <a:avLst/>
            <a:gdLst/>
            <a:ahLst/>
            <a:cxnLst/>
            <a:rect r="r" b="b" t="t" l="l"/>
            <a:pathLst>
              <a:path h="342785" w="7216534">
                <a:moveTo>
                  <a:pt x="0" y="0"/>
                </a:moveTo>
                <a:lnTo>
                  <a:pt x="7216534" y="0"/>
                </a:lnTo>
                <a:lnTo>
                  <a:pt x="7216534" y="342785"/>
                </a:lnTo>
                <a:lnTo>
                  <a:pt x="0" y="342785"/>
                </a:lnTo>
                <a:lnTo>
                  <a:pt x="0" y="0"/>
                </a:lnTo>
                <a:close/>
              </a:path>
            </a:pathLst>
          </a:custGeom>
          <a:blipFill>
            <a:blip r:embed="rId3">
              <a:alphaModFix amt="55000"/>
            </a:blip>
            <a:stretch>
              <a:fillRect l="0" t="0" r="0" b="0"/>
            </a:stretch>
          </a:blipFill>
        </p:spPr>
      </p:sp>
      <p:grpSp>
        <p:nvGrpSpPr>
          <p:cNvPr name="Group 12" id="12"/>
          <p:cNvGrpSpPr/>
          <p:nvPr/>
        </p:nvGrpSpPr>
        <p:grpSpPr>
          <a:xfrm rot="0">
            <a:off x="10268158" y="-388912"/>
            <a:ext cx="10207942" cy="12177581"/>
            <a:chOff x="0" y="0"/>
            <a:chExt cx="6213107" cy="7411936"/>
          </a:xfrm>
        </p:grpSpPr>
        <p:sp>
          <p:nvSpPr>
            <p:cNvPr name="Freeform 13" id="13"/>
            <p:cNvSpPr/>
            <p:nvPr/>
          </p:nvSpPr>
          <p:spPr>
            <a:xfrm flipH="false" flipV="false" rot="0">
              <a:off x="-55753" y="0"/>
              <a:ext cx="6268847" cy="7411847"/>
            </a:xfrm>
            <a:custGeom>
              <a:avLst/>
              <a:gdLst/>
              <a:ahLst/>
              <a:cxnLst/>
              <a:rect r="r" b="b" t="t" l="l"/>
              <a:pathLst>
                <a:path h="7411847" w="6268847">
                  <a:moveTo>
                    <a:pt x="2342388" y="0"/>
                  </a:moveTo>
                  <a:cubicBezTo>
                    <a:pt x="2237613" y="21717"/>
                    <a:pt x="2144268" y="84328"/>
                    <a:pt x="2084578" y="175895"/>
                  </a:cubicBezTo>
                  <a:lnTo>
                    <a:pt x="121793" y="3185033"/>
                  </a:lnTo>
                  <a:cubicBezTo>
                    <a:pt x="0" y="3371723"/>
                    <a:pt x="51308" y="3621659"/>
                    <a:pt x="236855" y="3745230"/>
                  </a:cubicBezTo>
                  <a:lnTo>
                    <a:pt x="5637149" y="7343013"/>
                  </a:lnTo>
                  <a:cubicBezTo>
                    <a:pt x="5708142" y="7390257"/>
                    <a:pt x="5785485" y="7411847"/>
                    <a:pt x="5860796" y="7411847"/>
                  </a:cubicBezTo>
                  <a:lnTo>
                    <a:pt x="5861812" y="7411847"/>
                  </a:lnTo>
                  <a:cubicBezTo>
                    <a:pt x="6072886" y="7411593"/>
                    <a:pt x="6268847" y="7243699"/>
                    <a:pt x="6268847" y="7004812"/>
                  </a:cubicBezTo>
                  <a:lnTo>
                    <a:pt x="6268847" y="397891"/>
                  </a:lnTo>
                  <a:cubicBezTo>
                    <a:pt x="6268847" y="201803"/>
                    <a:pt x="6130036" y="38227"/>
                    <a:pt x="5945378" y="0"/>
                  </a:cubicBezTo>
                  <a:close/>
                </a:path>
              </a:pathLst>
            </a:custGeom>
            <a:blipFill>
              <a:blip r:embed="rId4"/>
              <a:stretch>
                <a:fillRect l="-39442" t="0" r="-39442" b="0"/>
              </a:stretch>
            </a:blipFill>
          </p:spPr>
        </p:sp>
      </p:grpSp>
      <p:sp>
        <p:nvSpPr>
          <p:cNvPr name="TextBox 14" id="14"/>
          <p:cNvSpPr txBox="true"/>
          <p:nvPr/>
        </p:nvSpPr>
        <p:spPr>
          <a:xfrm rot="0">
            <a:off x="1165860" y="1796108"/>
            <a:ext cx="7411593" cy="600075"/>
          </a:xfrm>
          <a:prstGeom prst="rect">
            <a:avLst/>
          </a:prstGeom>
        </p:spPr>
        <p:txBody>
          <a:bodyPr anchor="t" rtlCol="false" tIns="0" lIns="0" bIns="0" rIns="0">
            <a:spAutoFit/>
          </a:bodyPr>
          <a:lstStyle/>
          <a:p>
            <a:pPr algn="l">
              <a:lnSpc>
                <a:spcPts val="4799"/>
              </a:lnSpc>
            </a:pPr>
            <a:r>
              <a:rPr lang="en-US" sz="3999">
                <a:solidFill>
                  <a:srgbClr val="000000"/>
                </a:solidFill>
                <a:latin typeface="League Spartan"/>
                <a:ea typeface="League Spartan"/>
                <a:cs typeface="League Spartan"/>
                <a:sym typeface="League Spartan"/>
              </a:rPr>
              <a:t>ANALISIS DE UN PROBLEMA</a:t>
            </a:r>
          </a:p>
        </p:txBody>
      </p:sp>
      <p:sp>
        <p:nvSpPr>
          <p:cNvPr name="TextBox 15" id="15"/>
          <p:cNvSpPr txBox="true"/>
          <p:nvPr/>
        </p:nvSpPr>
        <p:spPr>
          <a:xfrm rot="0">
            <a:off x="1028700" y="3312669"/>
            <a:ext cx="8115300" cy="1998980"/>
          </a:xfrm>
          <a:prstGeom prst="rect">
            <a:avLst/>
          </a:prstGeom>
        </p:spPr>
        <p:txBody>
          <a:bodyPr anchor="t" rtlCol="false" tIns="0" lIns="0" bIns="0" rIns="0">
            <a:spAutoFit/>
          </a:bodyPr>
          <a:lstStyle/>
          <a:p>
            <a:pPr algn="l">
              <a:lnSpc>
                <a:spcPts val="3219"/>
              </a:lnSpc>
              <a:spcBef>
                <a:spcPct val="0"/>
              </a:spcBef>
            </a:pPr>
            <a:r>
              <a:rPr lang="en-US" sz="2299">
                <a:solidFill>
                  <a:srgbClr val="000000"/>
                </a:solidFill>
                <a:latin typeface="Poppins"/>
                <a:ea typeface="Poppins"/>
                <a:cs typeface="Poppins"/>
                <a:sym typeface="Poppins"/>
              </a:rPr>
              <a:t>Es el proceso de comprender completamente un </a:t>
            </a:r>
            <a:r>
              <a:rPr lang="en-US" sz="2299">
                <a:solidFill>
                  <a:srgbClr val="000000"/>
                </a:solidFill>
                <a:latin typeface="Poppins Bold"/>
                <a:ea typeface="Poppins Bold"/>
                <a:cs typeface="Poppins Bold"/>
                <a:sym typeface="Poppins Bold"/>
              </a:rPr>
              <a:t>problema </a:t>
            </a:r>
            <a:r>
              <a:rPr lang="en-US" sz="2299">
                <a:solidFill>
                  <a:srgbClr val="000000"/>
                </a:solidFill>
                <a:latin typeface="Poppins"/>
                <a:ea typeface="Poppins"/>
                <a:cs typeface="Poppins"/>
                <a:sym typeface="Poppins"/>
              </a:rPr>
              <a:t>antes de </a:t>
            </a:r>
            <a:r>
              <a:rPr lang="en-US" sz="2299">
                <a:solidFill>
                  <a:srgbClr val="000000"/>
                </a:solidFill>
                <a:latin typeface="Poppins Bold Italics"/>
                <a:ea typeface="Poppins Bold Italics"/>
                <a:cs typeface="Poppins Bold Italics"/>
                <a:sym typeface="Poppins Bold Italics"/>
              </a:rPr>
              <a:t>diseñar una solución</a:t>
            </a:r>
            <a:r>
              <a:rPr lang="en-US" sz="2299">
                <a:solidFill>
                  <a:srgbClr val="000000"/>
                </a:solidFill>
                <a:latin typeface="Poppins"/>
                <a:ea typeface="Poppins"/>
                <a:cs typeface="Poppins"/>
                <a:sym typeface="Poppins"/>
              </a:rPr>
              <a:t>. Implica descomponer el problema en partes más manejables, identificar sus causas subyacentes y establecer un enfoque claro para resolverlo de manera efectiva.</a:t>
            </a:r>
          </a:p>
        </p:txBody>
      </p:sp>
      <p:sp>
        <p:nvSpPr>
          <p:cNvPr name="TextBox 16" id="16"/>
          <p:cNvSpPr txBox="true"/>
          <p:nvPr/>
        </p:nvSpPr>
        <p:spPr>
          <a:xfrm rot="0">
            <a:off x="1028700" y="5826000"/>
            <a:ext cx="6057900" cy="234442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Poppins"/>
                <a:ea typeface="Poppins"/>
                <a:cs typeface="Poppins"/>
                <a:sym typeface="Poppins"/>
              </a:rPr>
              <a:t>Identificar y comprender el problema</a:t>
            </a:r>
          </a:p>
          <a:p>
            <a:pPr algn="l" marL="474978" indent="-237489" lvl="1">
              <a:lnSpc>
                <a:spcPts val="3079"/>
              </a:lnSpc>
              <a:buFont typeface="Arial"/>
              <a:buChar char="•"/>
            </a:pPr>
            <a:r>
              <a:rPr lang="en-US" sz="2199">
                <a:solidFill>
                  <a:srgbClr val="000000"/>
                </a:solidFill>
                <a:latin typeface="Poppins"/>
                <a:ea typeface="Poppins"/>
                <a:cs typeface="Poppins"/>
                <a:sym typeface="Poppins"/>
              </a:rPr>
              <a:t>Establecer objetivos claros</a:t>
            </a:r>
          </a:p>
          <a:p>
            <a:pPr algn="l" marL="474978" indent="-237489" lvl="1">
              <a:lnSpc>
                <a:spcPts val="3079"/>
              </a:lnSpc>
              <a:buFont typeface="Arial"/>
              <a:buChar char="•"/>
            </a:pPr>
            <a:r>
              <a:rPr lang="en-US" sz="2199">
                <a:solidFill>
                  <a:srgbClr val="000000"/>
                </a:solidFill>
                <a:latin typeface="Poppins"/>
                <a:ea typeface="Poppins"/>
                <a:cs typeface="Poppins"/>
                <a:sym typeface="Poppins"/>
              </a:rPr>
              <a:t>Identificar requisitos y restricciones</a:t>
            </a:r>
          </a:p>
          <a:p>
            <a:pPr algn="l" marL="474978" indent="-237489" lvl="1">
              <a:lnSpc>
                <a:spcPts val="3079"/>
              </a:lnSpc>
              <a:buFont typeface="Arial"/>
              <a:buChar char="•"/>
            </a:pPr>
            <a:r>
              <a:rPr lang="en-US" sz="2199">
                <a:solidFill>
                  <a:srgbClr val="000000"/>
                </a:solidFill>
                <a:latin typeface="Poppins"/>
                <a:ea typeface="Poppins"/>
                <a:cs typeface="Poppins"/>
                <a:sym typeface="Poppins"/>
              </a:rPr>
              <a:t>Analizar las causas subyacentes</a:t>
            </a:r>
          </a:p>
          <a:p>
            <a:pPr algn="l" marL="474978" indent="-237489" lvl="1">
              <a:lnSpc>
                <a:spcPts val="3079"/>
              </a:lnSpc>
              <a:buFont typeface="Arial"/>
              <a:buChar char="•"/>
            </a:pPr>
            <a:r>
              <a:rPr lang="en-US" sz="2199">
                <a:solidFill>
                  <a:srgbClr val="000000"/>
                </a:solidFill>
                <a:latin typeface="Poppins"/>
                <a:ea typeface="Poppins"/>
                <a:cs typeface="Poppins"/>
                <a:sym typeface="Poppins"/>
              </a:rPr>
              <a:t>Explorar soluciones alternativas</a:t>
            </a:r>
          </a:p>
          <a:p>
            <a:pPr algn="l" marL="474978" indent="-237489" lvl="1">
              <a:lnSpc>
                <a:spcPts val="3079"/>
              </a:lnSpc>
              <a:spcBef>
                <a:spcPct val="0"/>
              </a:spcBef>
              <a:buFont typeface="Arial"/>
              <a:buChar char="•"/>
            </a:pPr>
            <a:r>
              <a:rPr lang="en-US" sz="2199">
                <a:solidFill>
                  <a:srgbClr val="000000"/>
                </a:solidFill>
                <a:latin typeface="Poppins"/>
                <a:ea typeface="Poppins"/>
                <a:cs typeface="Poppins"/>
                <a:sym typeface="Poppins"/>
              </a:rPr>
              <a:t>Establecer criterios de éxito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DAGPCbTG6F0</dc:identifier>
  <dcterms:modified xsi:type="dcterms:W3CDTF">2011-08-01T06:04:30Z</dcterms:modified>
  <cp:revision>1</cp:revision>
  <dc:title>LÓGICA</dc:title>
</cp:coreProperties>
</file>